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Raleway"/>
      <p:regular r:id="rId58"/>
      <p:bold r:id="rId59"/>
      <p:italic r:id="rId60"/>
      <p:boldItalic r:id="rId61"/>
    </p:embeddedFont>
    <p:embeddedFont>
      <p:font typeface="Nunito"/>
      <p:regular r:id="rId62"/>
      <p:bold r:id="rId63"/>
      <p:italic r:id="rId64"/>
      <p:boldItalic r:id="rId65"/>
    </p:embeddedFont>
    <p:embeddedFont>
      <p:font typeface="Lato"/>
      <p:regular r:id="rId66"/>
      <p:bold r:id="rId67"/>
      <p:italic r:id="rId68"/>
      <p:boldItalic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4" roundtripDataSignature="AMtx7mh5erDPQbDzqzVg9dwlbMeX/1jju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4456_Radhika Set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4CE60C-B308-4806-BA0E-A0BC2B194577}">
  <a:tblStyle styleId="{B14CE60C-B308-4806-BA0E-A0BC2B19457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4.xml"/><Relationship Id="rId30" Type="http://schemas.openxmlformats.org/officeDocument/2006/relationships/slide" Target="slides/slide23.xml"/><Relationship Id="rId74" Type="http://customschemas.google.com/relationships/presentationmetadata" Target="meta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Nunito-regular.fntdata"/><Relationship Id="rId61" Type="http://schemas.openxmlformats.org/officeDocument/2006/relationships/font" Target="fonts/Raleway-boldItalic.fntdata"/><Relationship Id="rId20" Type="http://schemas.openxmlformats.org/officeDocument/2006/relationships/slide" Target="slides/slide13.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15.xml"/><Relationship Id="rId66" Type="http://schemas.openxmlformats.org/officeDocument/2006/relationships/font" Target="fonts/Lato-regular.fntdata"/><Relationship Id="rId21" Type="http://schemas.openxmlformats.org/officeDocument/2006/relationships/slide" Target="slides/slide14.xml"/><Relationship Id="rId65" Type="http://schemas.openxmlformats.org/officeDocument/2006/relationships/font" Target="fonts/Nunito-boldItalic.fntdata"/><Relationship Id="rId24" Type="http://schemas.openxmlformats.org/officeDocument/2006/relationships/slide" Target="slides/slide17.xml"/><Relationship Id="rId68" Type="http://schemas.openxmlformats.org/officeDocument/2006/relationships/font" Target="fonts/Lato-italic.fntdata"/><Relationship Id="rId23" Type="http://schemas.openxmlformats.org/officeDocument/2006/relationships/slide" Target="slides/slide16.xml"/><Relationship Id="rId67" Type="http://schemas.openxmlformats.org/officeDocument/2006/relationships/font" Target="fonts/Lato-bold.fntdata"/><Relationship Id="rId60" Type="http://schemas.openxmlformats.org/officeDocument/2006/relationships/font" Target="fonts/Raleway-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aleway-bold.fntdata"/><Relationship Id="rId14" Type="http://schemas.openxmlformats.org/officeDocument/2006/relationships/slide" Target="slides/slide7.xml"/><Relationship Id="rId58" Type="http://schemas.openxmlformats.org/officeDocument/2006/relationships/font" Target="fonts/Raleway-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5-13T00:25:32.822">
    <p:pos x="6000" y="0"/>
    <p:text>@shreya.pawaskar@cumminscollege.in even this slide - convert to diagram , keep the 2 diagrams there
_Assigned to 4947_SHREYA PAWASKAR_</p:text>
    <p:extLst>
      <p:ext uri="{C676402C-5697-4E1C-873F-D02D1690AC5C}">
        <p15:threadingInfo timeZoneBias="0"/>
      </p:ext>
      <p:ext uri="http://customooxmlschemas.google.com/">
        <go:slidesCustomData xmlns:go="http://customooxmlschemas.google.com/" commentPostId="AAAAc-y5UX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nrg.2017.88" TargetMode="External"/><Relationship Id="rId3" Type="http://schemas.openxmlformats.org/officeDocument/2006/relationships/hyperlink" Target="https://www.nejm.org/doi/full/10.1056/NEJMoa2008457" TargetMode="External"/><Relationship Id="rId4" Type="http://schemas.openxmlformats.org/officeDocument/2006/relationships/hyperlink" Target="https://www.nejm.org/doi/full/10.1056/NEJMoa2008457" TargetMode="External"/><Relationship Id="rId5" Type="http://schemas.openxmlformats.org/officeDocument/2006/relationships/hyperlink" Target="https://www.nejm.org/doi/full/10.1056/NEJMoa2008457"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ncer.gov/Common/PopUps/popDefinition.aspx?id=CDR0000045618&amp;version=Patient&amp;language=en" TargetMode="External"/><Relationship Id="rId3" Type="http://schemas.openxmlformats.org/officeDocument/2006/relationships/hyperlink" Target="https://www.cancer.gov/Common/PopUps/popDefinition.aspx?id=CDR0000045618&amp;version=Patient&amp;language=en" TargetMode="External"/><Relationship Id="rId4" Type="http://schemas.openxmlformats.org/officeDocument/2006/relationships/hyperlink" Target="https://www.cancer.gov/Common/PopUps/popDefinition.aspx?id=CDR0000046586&amp;version=Patient&amp;language=en" TargetMode="External"/><Relationship Id="rId9" Type="http://schemas.openxmlformats.org/officeDocument/2006/relationships/hyperlink" Target="https://www.cancer.gov/about-cancer/treatment/clinical-trials/what-are-trials" TargetMode="External"/><Relationship Id="rId5" Type="http://schemas.openxmlformats.org/officeDocument/2006/relationships/hyperlink" Target="https://www.cancer.gov/Common/PopUps/popDefinition.aspx?id=CDR0000046586&amp;version=Patient&amp;language=en" TargetMode="External"/><Relationship Id="rId6" Type="http://schemas.openxmlformats.org/officeDocument/2006/relationships/hyperlink" Target="https://www.cancer.gov/Common/PopUps/popDefinition.aspx?id=CDR0000532303&amp;version=Patient&amp;language=en" TargetMode="External"/><Relationship Id="rId7" Type="http://schemas.openxmlformats.org/officeDocument/2006/relationships/hyperlink" Target="https://www.cancer.gov/Common/PopUps/popDefinition.aspx?id=CDR0000532303&amp;version=Patient&amp;language=en" TargetMode="External"/><Relationship Id="rId8" Type="http://schemas.openxmlformats.org/officeDocument/2006/relationships/hyperlink" Target="https://www.cancer.gov/about-cancer/treatment/clinical-trials/what-are-trials"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Font typeface="Arial"/>
              <a:buChar char="●"/>
            </a:pPr>
            <a:r>
              <a:t/>
            </a:r>
            <a:endParaRPr>
              <a:solidFill>
                <a:srgbClr val="595959"/>
              </a:solidFill>
            </a:endParaRPr>
          </a:p>
          <a:p>
            <a:pPr indent="0" lvl="0" marL="0" rtl="0" algn="l">
              <a:lnSpc>
                <a:spcPct val="100000"/>
              </a:lnSpc>
              <a:spcBef>
                <a:spcPts val="0"/>
              </a:spcBef>
              <a:spcAft>
                <a:spcPts val="0"/>
              </a:spcAft>
              <a:buSzPts val="1100"/>
              <a:buNone/>
            </a:pPr>
            <a:r>
              <a:rPr b="1" lang="en">
                <a:solidFill>
                  <a:schemeClr val="dk1"/>
                </a:solidFill>
              </a:rPr>
              <a:t>The process of turning genes on and off</a:t>
            </a:r>
            <a:r>
              <a:rPr lang="en">
                <a:solidFill>
                  <a:schemeClr val="dk1"/>
                </a:solidFill>
              </a:rPr>
              <a:t> is known as gene regulation. Gene regulation is an important part of normal development. Genes are turned on and off in different patterns during development to make a brain cell look and act different from a liver cell or a muscle cell</a:t>
            </a:r>
            <a:endParaRPr>
              <a:solidFill>
                <a:srgbClr val="59595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The process of turning genes on and off</a:t>
            </a:r>
            <a:r>
              <a:rPr lang="en">
                <a:solidFill>
                  <a:schemeClr val="dk1"/>
                </a:solidFill>
              </a:rPr>
              <a:t> is known as gene regulation. Gene regulation is an important part of normal development. Genes are turned on and off in different patterns during development to make a brain cell look and act different from a liver cell or a muscle cell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25% probvability of ACGT + a unique version of the characteristic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Calibri"/>
              <a:buAutoNum type="arabicPeriod"/>
            </a:pPr>
            <a:r>
              <a:rPr lang="en" sz="1600">
                <a:solidFill>
                  <a:schemeClr val="dk1"/>
                </a:solidFill>
                <a:latin typeface="Calibri"/>
                <a:ea typeface="Calibri"/>
                <a:cs typeface="Calibri"/>
                <a:sym typeface="Calibri"/>
              </a:rPr>
              <a:t>The dataset needed should tell us where the interactions take place in a genome.</a:t>
            </a:r>
            <a:endParaRPr sz="1600">
              <a:solidFill>
                <a:schemeClr val="dk1"/>
              </a:solidFill>
              <a:latin typeface="Calibri"/>
              <a:ea typeface="Calibri"/>
              <a:cs typeface="Calibri"/>
              <a:sym typeface="Calibri"/>
            </a:endParaRPr>
          </a:p>
          <a:p>
            <a:pPr indent="-330200" lvl="1" marL="914400" rtl="0" algn="l">
              <a:lnSpc>
                <a:spcPct val="100000"/>
              </a:lnSpc>
              <a:spcBef>
                <a:spcPts val="0"/>
              </a:spcBef>
              <a:spcAft>
                <a:spcPts val="0"/>
              </a:spcAft>
              <a:buClr>
                <a:schemeClr val="dk1"/>
              </a:buClr>
              <a:buSzPts val="1600"/>
              <a:buFont typeface="Calibri"/>
              <a:buAutoNum type="alphaLcPeriod"/>
            </a:pPr>
            <a:r>
              <a:rPr lang="en" sz="1600">
                <a:solidFill>
                  <a:schemeClr val="dk1"/>
                </a:solidFill>
                <a:latin typeface="Calibri"/>
                <a:ea typeface="Calibri"/>
                <a:cs typeface="Calibri"/>
                <a:sym typeface="Calibri"/>
              </a:rPr>
              <a:t>The Hi-C data tell us about the genomes and coordinates where interactions take place.</a:t>
            </a:r>
            <a:endParaRPr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AutoNum type="arabicPeriod"/>
            </a:pPr>
            <a:r>
              <a:rPr lang="en" sz="1600">
                <a:solidFill>
                  <a:schemeClr val="dk1"/>
                </a:solidFill>
                <a:latin typeface="Calibri"/>
                <a:ea typeface="Calibri"/>
                <a:cs typeface="Calibri"/>
                <a:sym typeface="Calibri"/>
              </a:rPr>
              <a:t>After getting the coordinates data, we created the genome sequences of ACGT by the coordinates using the bioinformatics tools.</a:t>
            </a:r>
            <a:endParaRPr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AutoNum type="arabicPeriod"/>
            </a:pPr>
            <a:r>
              <a:rPr lang="en" sz="1600">
                <a:solidFill>
                  <a:schemeClr val="dk1"/>
                </a:solidFill>
                <a:latin typeface="Calibri"/>
                <a:ea typeface="Calibri"/>
                <a:cs typeface="Calibri"/>
                <a:sym typeface="Calibri"/>
              </a:rPr>
              <a:t>After the data was ready, we took two parts:</a:t>
            </a:r>
            <a:endParaRPr sz="1600">
              <a:solidFill>
                <a:schemeClr val="dk1"/>
              </a:solidFill>
              <a:latin typeface="Calibri"/>
              <a:ea typeface="Calibri"/>
              <a:cs typeface="Calibri"/>
              <a:sym typeface="Calibri"/>
            </a:endParaRPr>
          </a:p>
          <a:p>
            <a:pPr indent="-330200" lvl="1" marL="914400" rtl="0" algn="l">
              <a:lnSpc>
                <a:spcPct val="100000"/>
              </a:lnSpc>
              <a:spcBef>
                <a:spcPts val="0"/>
              </a:spcBef>
              <a:spcAft>
                <a:spcPts val="0"/>
              </a:spcAft>
              <a:buClr>
                <a:schemeClr val="dk1"/>
              </a:buClr>
              <a:buSzPts val="1600"/>
              <a:buFont typeface="Calibri"/>
              <a:buAutoNum type="alphaLcPeriod"/>
            </a:pPr>
            <a:r>
              <a:rPr lang="en" sz="1600">
                <a:solidFill>
                  <a:schemeClr val="dk1"/>
                </a:solidFill>
                <a:latin typeface="Calibri"/>
                <a:ea typeface="Calibri"/>
                <a:cs typeface="Calibri"/>
                <a:sym typeface="Calibri"/>
              </a:rPr>
              <a:t>The regions with high interactions </a:t>
            </a:r>
            <a:endParaRPr sz="1600">
              <a:solidFill>
                <a:schemeClr val="dk1"/>
              </a:solidFill>
              <a:latin typeface="Calibri"/>
              <a:ea typeface="Calibri"/>
              <a:cs typeface="Calibri"/>
              <a:sym typeface="Calibri"/>
            </a:endParaRPr>
          </a:p>
          <a:p>
            <a:pPr indent="-330200" lvl="1" marL="914400" rtl="0" algn="l">
              <a:lnSpc>
                <a:spcPct val="100000"/>
              </a:lnSpc>
              <a:spcBef>
                <a:spcPts val="0"/>
              </a:spcBef>
              <a:spcAft>
                <a:spcPts val="0"/>
              </a:spcAft>
              <a:buClr>
                <a:schemeClr val="dk1"/>
              </a:buClr>
              <a:buSzPts val="1600"/>
              <a:buFont typeface="Calibri"/>
              <a:buAutoNum type="alphaLcPeriod"/>
            </a:pPr>
            <a:r>
              <a:rPr lang="en" sz="1600">
                <a:solidFill>
                  <a:schemeClr val="dk1"/>
                </a:solidFill>
                <a:latin typeface="Calibri"/>
                <a:ea typeface="Calibri"/>
                <a:cs typeface="Calibri"/>
                <a:sym typeface="Calibri"/>
              </a:rPr>
              <a:t>The regions far away with lesser interaction. </a:t>
            </a:r>
            <a:endParaRPr sz="1600">
              <a:solidFill>
                <a:schemeClr val="dk1"/>
              </a:solidFill>
              <a:latin typeface="Calibri"/>
              <a:ea typeface="Calibri"/>
              <a:cs typeface="Calibri"/>
              <a:sym typeface="Calibri"/>
            </a:endParaRPr>
          </a:p>
          <a:p>
            <a:pPr indent="0" lvl="0" marL="457200" rtl="0" algn="l">
              <a:lnSpc>
                <a:spcPct val="100000"/>
              </a:lnSpc>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This was done to understand the difference between these two regions.</a:t>
            </a:r>
            <a:endParaRPr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AutoNum type="arabicPeriod"/>
            </a:pPr>
            <a:r>
              <a:rPr lang="en" sz="1600">
                <a:solidFill>
                  <a:schemeClr val="dk1"/>
                </a:solidFill>
                <a:latin typeface="Calibri"/>
                <a:ea typeface="Calibri"/>
                <a:cs typeface="Calibri"/>
                <a:sym typeface="Calibri"/>
              </a:rPr>
              <a:t>The data was converted in a .txt format suitable for the Markov models and the Deep Learning Models.</a:t>
            </a:r>
            <a:endParaRPr sz="16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95959"/>
              </a:buClr>
              <a:buSzPts val="1500"/>
              <a:buFont typeface="Lato"/>
              <a:buChar char="●"/>
            </a:pPr>
            <a:r>
              <a:rPr lang="en" sz="1500">
                <a:solidFill>
                  <a:srgbClr val="595959"/>
                </a:solidFill>
                <a:latin typeface="Lato"/>
                <a:ea typeface="Lato"/>
                <a:cs typeface="Lato"/>
                <a:sym typeface="Lato"/>
              </a:rPr>
              <a:t>To get the coordinates of the left and right boundaries, we take a shift of 500 coordinates and generate 3 files accordingly. </a:t>
            </a:r>
            <a:endParaRPr sz="1500">
              <a:solidFill>
                <a:srgbClr val="595959"/>
              </a:solidFill>
              <a:latin typeface="Lato"/>
              <a:ea typeface="Lato"/>
              <a:cs typeface="Lato"/>
              <a:sym typeface="Lato"/>
            </a:endParaRPr>
          </a:p>
          <a:p>
            <a:pPr indent="-323850" lvl="0" marL="457200" rtl="0" algn="l">
              <a:lnSpc>
                <a:spcPct val="115000"/>
              </a:lnSpc>
              <a:spcBef>
                <a:spcPts val="0"/>
              </a:spcBef>
              <a:spcAft>
                <a:spcPts val="0"/>
              </a:spcAft>
              <a:buClr>
                <a:srgbClr val="595959"/>
              </a:buClr>
              <a:buSzPts val="1500"/>
              <a:buFont typeface="Lato"/>
              <a:buChar char="●"/>
            </a:pPr>
            <a:r>
              <a:rPr lang="en" sz="1500">
                <a:solidFill>
                  <a:srgbClr val="595959"/>
                </a:solidFill>
                <a:latin typeface="Lato"/>
                <a:ea typeface="Lato"/>
                <a:cs typeface="Lato"/>
                <a:sym typeface="Lato"/>
              </a:rPr>
              <a:t>Sequence length of 200 char</a:t>
            </a:r>
            <a:endParaRPr sz="1500">
              <a:solidFill>
                <a:srgbClr val="595959"/>
              </a:solidFill>
              <a:latin typeface="Lato"/>
              <a:ea typeface="Lato"/>
              <a:cs typeface="Lato"/>
              <a:sym typeface="Lato"/>
            </a:endParaRPr>
          </a:p>
          <a:p>
            <a:pPr indent="-323850" lvl="0" marL="457200" rtl="0" algn="l">
              <a:lnSpc>
                <a:spcPct val="115000"/>
              </a:lnSpc>
              <a:spcBef>
                <a:spcPts val="0"/>
              </a:spcBef>
              <a:spcAft>
                <a:spcPts val="0"/>
              </a:spcAft>
              <a:buClr>
                <a:srgbClr val="595959"/>
              </a:buClr>
              <a:buSzPts val="1500"/>
              <a:buFont typeface="Lato"/>
              <a:buChar char="●"/>
            </a:pPr>
            <a:r>
              <a:rPr lang="en" sz="1500">
                <a:solidFill>
                  <a:srgbClr val="595959"/>
                </a:solidFill>
                <a:latin typeface="Lato"/>
                <a:ea typeface="Lato"/>
                <a:cs typeface="Lato"/>
                <a:sym typeface="Lato"/>
              </a:rPr>
              <a:t>After generating the right bed files, we used 2BitToFa to generate it’s fasta file, and then converted the fasta file into a suitable database for our processing</a:t>
            </a:r>
            <a:endParaRPr sz="1500">
              <a:solidFill>
                <a:srgbClr val="595959"/>
              </a:solidFill>
              <a:latin typeface="Lato"/>
              <a:ea typeface="Lato"/>
              <a:cs typeface="Lato"/>
              <a:sym typeface="Lato"/>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Givr the hyperlink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Coronavirus existed long before it started to infect humans.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Once it did affect people, the first approach was to treat the symptoms, and later researchers looked into the virus, it’s genome and it’s mutations to find answers at the very source of it </a:t>
            </a:r>
            <a:endParaRPr/>
          </a:p>
          <a:p>
            <a:pPr indent="0" lvl="0" marL="0" rtl="0" algn="l">
              <a:lnSpc>
                <a:spcPct val="100000"/>
              </a:lnSpc>
              <a:spcBef>
                <a:spcPts val="0"/>
              </a:spcBef>
              <a:spcAft>
                <a:spcPts val="0"/>
              </a:spcAft>
              <a:buSzPts val="1100"/>
              <a:buNone/>
            </a:pPr>
            <a:r>
              <a:rPr lang="en"/>
              <a:t>Why did coronavirus affect individuals differently? A study found out that </a:t>
            </a:r>
            <a:r>
              <a:rPr lang="en">
                <a:solidFill>
                  <a:schemeClr val="dk1"/>
                </a:solidFill>
              </a:rPr>
              <a:t>Severe responses to coronavirus infection could be caused by genetic differences between individuals.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It has a high mutation rate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study of SARS-CoV-2 whole genome sequencing (WGS) data has led to many important findings about this pathogen, and we will need more sequence data from samples from all over the world in order to come up with effective approaches to control and prevent COVID-19 infections. Scientists from across the globe are collaborating to generate and share this invaluable information and apply it to disease diagnosis and control efforts.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2"/>
              </a:rPr>
              <a:t>Genomic epidemiology</a:t>
            </a:r>
            <a:r>
              <a:rPr lang="en">
                <a:solidFill>
                  <a:schemeClr val="dk1"/>
                </a:solidFill>
              </a:rPr>
              <a:t> is defined as the use of genomic sequence data to understand infectious disease transmission and population dynamics. Whole genome sequencing provides the most high-resolution data, and allows for the efficient relatedness analysis that is instrumental to outbreak investigations at all levels, ranging from within a community to intercontinental spread during a pandemic. A</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study published in the </a:t>
            </a:r>
            <a:r>
              <a:rPr i="1" lang="en" u="sng">
                <a:solidFill>
                  <a:schemeClr val="hlink"/>
                </a:solidFill>
                <a:hlinkClick r:id="rId5"/>
              </a:rPr>
              <a:t>New England Journal of Medicine</a:t>
            </a:r>
            <a:r>
              <a:rPr lang="en">
                <a:solidFill>
                  <a:schemeClr val="dk1"/>
                </a:solidFill>
              </a:rPr>
              <a:t> used SARS-CoV-2 genomic epidemiology to guide the investigation of an outbreak within a skilled nursing facility. Investigators were able to determine relatedness between different SARS-CoV-2 virus sequences from various patients, concluding that pre-symptomatic patients most likely contributed to transmission.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But all of this comes under the wide umbrella of “precision medicine” </a:t>
            </a:r>
            <a:endParaRPr sz="1600">
              <a:solidFill>
                <a:srgbClr val="595959"/>
              </a:solidFill>
              <a:latin typeface="Lato"/>
              <a:ea typeface="Lato"/>
              <a:cs typeface="Lato"/>
              <a:sym typeface="Lato"/>
            </a:endParaRPr>
          </a:p>
          <a:p>
            <a:pPr indent="-330200" lvl="0" marL="457200" rtl="0" algn="l">
              <a:lnSpc>
                <a:spcPct val="100000"/>
              </a:lnSpc>
              <a:spcBef>
                <a:spcPts val="0"/>
              </a:spcBef>
              <a:spcAft>
                <a:spcPts val="0"/>
              </a:spcAft>
              <a:buClr>
                <a:srgbClr val="595959"/>
              </a:buClr>
              <a:buSzPts val="1600"/>
              <a:buFont typeface="Lato"/>
              <a:buChar char="●"/>
            </a:pPr>
            <a:r>
              <a:t/>
            </a:r>
            <a:endParaRPr sz="1600">
              <a:solidFill>
                <a:srgbClr val="595959"/>
              </a:solidFill>
              <a:latin typeface="Lato"/>
              <a:ea typeface="Lato"/>
              <a:cs typeface="Lato"/>
              <a:sym typeface="Lato"/>
            </a:endParaRPr>
          </a:p>
          <a:p>
            <a:pPr indent="-330200" lvl="0" marL="457200" rtl="0" algn="l">
              <a:lnSpc>
                <a:spcPct val="100000"/>
              </a:lnSpc>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Precision medicine is an approach to medical care in which disease prevention, diagnosis, and treatment are tailored to the genes, proteins, and other substances in your body.</a:t>
            </a:r>
            <a:endParaRPr sz="1600">
              <a:solidFill>
                <a:srgbClr val="595959"/>
              </a:solidFill>
              <a:latin typeface="Lato"/>
              <a:ea typeface="Lato"/>
              <a:cs typeface="Lato"/>
              <a:sym typeface="Lato"/>
            </a:endParaRPr>
          </a:p>
          <a:p>
            <a:pPr indent="-330200" lvl="0" marL="457200" rtl="0" algn="l">
              <a:lnSpc>
                <a:spcPct val="100000"/>
              </a:lnSpc>
              <a:spcBef>
                <a:spcPts val="0"/>
              </a:spcBef>
              <a:spcAft>
                <a:spcPts val="0"/>
              </a:spcAft>
              <a:buClr>
                <a:srgbClr val="595959"/>
              </a:buClr>
              <a:buSzPts val="1600"/>
              <a:buFont typeface="Lato"/>
              <a:buChar char="●"/>
            </a:pPr>
            <a:r>
              <a:t/>
            </a:r>
            <a:endParaRPr sz="1600">
              <a:solidFill>
                <a:srgbClr val="595959"/>
              </a:solidFill>
              <a:latin typeface="Lato"/>
              <a:ea typeface="Lato"/>
              <a:cs typeface="Lato"/>
              <a:sym typeface="Lato"/>
            </a:endParaRPr>
          </a:p>
          <a:p>
            <a:pPr indent="0" lvl="0" marL="0" rtl="0" algn="l">
              <a:lnSpc>
                <a:spcPct val="100000"/>
              </a:lnSpc>
              <a:spcBef>
                <a:spcPts val="0"/>
              </a:spcBef>
              <a:spcAft>
                <a:spcPts val="0"/>
              </a:spcAft>
              <a:buSzPts val="1100"/>
              <a:buNone/>
            </a:pPr>
            <a:r>
              <a:t/>
            </a:r>
            <a:endParaRPr sz="1600">
              <a:solidFill>
                <a:srgbClr val="595959"/>
              </a:solidFill>
              <a:latin typeface="Lato"/>
              <a:ea typeface="Lato"/>
              <a:cs typeface="Lato"/>
              <a:sym typeface="Lato"/>
            </a:endParaRPr>
          </a:p>
          <a:p>
            <a:pPr indent="0" lvl="0" marL="0" rtl="0" algn="l">
              <a:lnSpc>
                <a:spcPct val="100000"/>
              </a:lnSpc>
              <a:spcBef>
                <a:spcPts val="0"/>
              </a:spcBef>
              <a:spcAft>
                <a:spcPts val="0"/>
              </a:spcAft>
              <a:buSzPts val="1100"/>
              <a:buNone/>
            </a:pPr>
            <a:r>
              <a:t/>
            </a:r>
            <a:endParaRPr sz="1600">
              <a:solidFill>
                <a:srgbClr val="595959"/>
              </a:solidFill>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595959"/>
              </a:buClr>
              <a:buSzPts val="1600"/>
              <a:buFont typeface="Lato"/>
              <a:buChar char="●"/>
            </a:pPr>
            <a:r>
              <a:rPr lang="en"/>
              <a:t>Now we are edging towards biomarker testing for cancer and other genetic diseases</a:t>
            </a:r>
            <a:endParaRPr/>
          </a:p>
          <a:p>
            <a:pPr indent="-330200" lvl="0" marL="457200" rtl="0" algn="l">
              <a:lnSpc>
                <a:spcPct val="100000"/>
              </a:lnSpc>
              <a:spcBef>
                <a:spcPts val="0"/>
              </a:spcBef>
              <a:spcAft>
                <a:spcPts val="0"/>
              </a:spcAft>
              <a:buClr>
                <a:srgbClr val="595959"/>
              </a:buClr>
              <a:buSzPts val="1600"/>
              <a:buFont typeface="Lato"/>
              <a:buChar char="●"/>
            </a:pPr>
            <a:r>
              <a:rPr b="1" lang="en">
                <a:solidFill>
                  <a:schemeClr val="dk1"/>
                </a:solidFill>
              </a:rPr>
              <a:t>Cancer is a genetic disease</a:t>
            </a:r>
            <a:r>
              <a:rPr lang="en">
                <a:solidFill>
                  <a:schemeClr val="dk1"/>
                </a:solidFill>
              </a:rPr>
              <a:t>—that is, cancer is caused by certain changes to genes that control the way our cells function, especially how they grow and divide. Genes carry the instructions to make proteins, which do much of the work in our cells.</a:t>
            </a:r>
            <a:r>
              <a:rPr b="1" lang="en">
                <a:solidFill>
                  <a:schemeClr val="dk1"/>
                </a:solidFill>
              </a:rPr>
              <a:t>I</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lang="en">
                <a:solidFill>
                  <a:schemeClr val="dk1"/>
                </a:solidFill>
              </a:rPr>
              <a:t>Biomarker testing is a way to look for regions in the genome, proteins, and other substances (called</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biomarkers</a:t>
            </a:r>
            <a:r>
              <a:rPr lang="en">
                <a:solidFill>
                  <a:schemeClr val="dk1"/>
                </a:solidFill>
              </a:rPr>
              <a:t> or tumor markers) that can provide information about cancer. Each person’s cancer has a unique pattern of biomarkers. Some biomarkers affect how certain cancer treatments work. Biomarker testing may helpthe  doctor choose a cancer treatment for the patient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Biomarker testing for cancer treatment may also be called as genomic testing or genomic profiling. How  is it done? Liquid biopsy by drawing blood. Blood samples are tested in the lab for biomarkers.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For some biomarker tests that analyze genes, you will also need to give a sample of your healthy cells. This is usually done by collecting your blood, saliva, or a small piece of your skin. These tests compare your cancer cells with your healthy cells to find genetic changes (called</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somatic mutation</a:t>
            </a:r>
            <a:r>
              <a:rPr lang="en">
                <a:solidFill>
                  <a:schemeClr val="dk1"/>
                </a:solidFill>
              </a:rPr>
              <a:t>s) that arose during your lifetime. - and this is what our work is focused on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Biomarker testing helps in 2 ways -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For example, people with cancer that has certain genetic changes in the</a:t>
            </a:r>
            <a:r>
              <a:rPr i="1" lang="en">
                <a:solidFill>
                  <a:schemeClr val="dk1"/>
                </a:solidFill>
              </a:rPr>
              <a:t> EGFR </a:t>
            </a:r>
            <a:r>
              <a:rPr lang="en">
                <a:solidFill>
                  <a:schemeClr val="dk1"/>
                </a:solidFill>
              </a:rPr>
              <a:t>gene can get treatments that target those changes, called</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EGFR inhibitors</a:t>
            </a:r>
            <a:r>
              <a:rPr lang="en">
                <a:solidFill>
                  <a:schemeClr val="dk1"/>
                </a:solidFill>
              </a:rPr>
              <a:t>. In this case, biomarker testing can find out whether someone’s cancer has an </a:t>
            </a:r>
            <a:r>
              <a:rPr i="1" lang="en">
                <a:solidFill>
                  <a:schemeClr val="dk1"/>
                </a:solidFill>
              </a:rPr>
              <a:t>EGFR</a:t>
            </a:r>
            <a:r>
              <a:rPr lang="en">
                <a:solidFill>
                  <a:schemeClr val="dk1"/>
                </a:solidFill>
              </a:rPr>
              <a:t> gene change that can be treated with an EGFR inhibitor.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Biomarker testing could also help you find a study of a new cancer treatment (a</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clinical trial</a:t>
            </a:r>
            <a:r>
              <a:rPr lang="en">
                <a:solidFill>
                  <a:schemeClr val="dk1"/>
                </a:solidFill>
              </a:rPr>
              <a:t>) that you may be able to join. Some studies enroll people based on the biomarkers in their cancer, instead of where in the body the cancer started growing. These are sometimes called basket trials.</a:t>
            </a:r>
            <a:endParaRPr>
              <a:solidFill>
                <a:schemeClr val="dk1"/>
              </a:solidFill>
            </a:endParaRPr>
          </a:p>
          <a:p>
            <a:pPr indent="0" lvl="0" marL="0" rtl="0" algn="l">
              <a:lnSpc>
                <a:spcPct val="100000"/>
              </a:lnSpc>
              <a:spcBef>
                <a:spcPts val="1200"/>
              </a:spcBef>
              <a:spcAft>
                <a:spcPts val="0"/>
              </a:spcAft>
              <a:buSzPts val="1100"/>
              <a:buNone/>
            </a:pPr>
            <a:r>
              <a:rPr lang="en" sz="1600">
                <a:solidFill>
                  <a:srgbClr val="595959"/>
                </a:solidFill>
                <a:latin typeface="Lato"/>
                <a:ea typeface="Lato"/>
                <a:cs typeface="Lato"/>
                <a:sym typeface="Lato"/>
              </a:rPr>
              <a:t>The idea of precision medicine isn’t new, but recent advances in science and technology have helped speed up the pace of this area of research. Scientists now understand that cancer cells can have many different changes in genes, proteins, and other substances that make the cells grow and spread. They have also learned that even two people with the same type of cancer may not have the same changes in their cancer. Some of these changes affect how certain cancer treatments work.</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595959"/>
              </a:buClr>
              <a:buSzPts val="1600"/>
              <a:buFont typeface="Lato"/>
              <a:buChar char="●"/>
            </a:pPr>
            <a:r>
              <a:t/>
            </a:r>
            <a:endParaRPr sz="1600">
              <a:solidFill>
                <a:srgbClr val="595959"/>
              </a:solidFill>
              <a:latin typeface="Lato"/>
              <a:ea typeface="Lato"/>
              <a:cs typeface="Lato"/>
              <a:sym typeface="Lato"/>
            </a:endParaRPr>
          </a:p>
          <a:p>
            <a:pPr indent="-330200" lvl="0" marL="457200" rtl="0" algn="l">
              <a:lnSpc>
                <a:spcPct val="100000"/>
              </a:lnSpc>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Lacks the use of deep learning, allowing earlier interventions using advanced diagnostics and tailoring better and economically personalized treatments.</a:t>
            </a:r>
            <a:endParaRPr sz="1600">
              <a:solidFill>
                <a:srgbClr val="595959"/>
              </a:solidFill>
              <a:latin typeface="Lato"/>
              <a:ea typeface="Lato"/>
              <a:cs typeface="Lato"/>
              <a:sym typeface="Lato"/>
            </a:endParaRPr>
          </a:p>
          <a:p>
            <a:pPr indent="0" lvl="0" marL="457200" rtl="0" algn="l">
              <a:lnSpc>
                <a:spcPct val="100000"/>
              </a:lnSpc>
              <a:spcBef>
                <a:spcPts val="0"/>
              </a:spcBef>
              <a:spcAft>
                <a:spcPts val="0"/>
              </a:spcAft>
              <a:buSzPts val="1100"/>
              <a:buNone/>
            </a:pPr>
            <a:r>
              <a:t/>
            </a:r>
            <a:endParaRPr sz="1600">
              <a:solidFill>
                <a:srgbClr val="595959"/>
              </a:solidFill>
              <a:latin typeface="Lato"/>
              <a:ea typeface="Lato"/>
              <a:cs typeface="Lato"/>
              <a:sym typeface="La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Clr>
                <a:schemeClr val="dk1"/>
              </a:buClr>
              <a:buSzPts val="1100"/>
              <a:buFont typeface="Arial"/>
              <a:buNone/>
            </a:pPr>
            <a:r>
              <a:rPr lang="en" sz="1600">
                <a:solidFill>
                  <a:srgbClr val="595959"/>
                </a:solidFill>
                <a:latin typeface="Lato"/>
                <a:ea typeface="Lato"/>
                <a:cs typeface="Lato"/>
                <a:sym typeface="Lato"/>
              </a:rPr>
              <a:t>And using these as a motivation, we will present our literature survey that is focused on being able to identify highly interacting regions in the genome , only once we know what are the highly interacting regions and proteins that are interactng, can we provide further information on the cause of the disease </a:t>
            </a:r>
            <a:endParaRPr sz="1600">
              <a:solidFill>
                <a:srgbClr val="595959"/>
              </a:solidFill>
              <a:latin typeface="Lato"/>
              <a:ea typeface="Lato"/>
              <a:cs typeface="Lato"/>
              <a:sym typeface="La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2"/>
          <p:cNvGrpSpPr/>
          <p:nvPr/>
        </p:nvGrpSpPr>
        <p:grpSpPr>
          <a:xfrm>
            <a:off x="830392" y="1191256"/>
            <a:ext cx="745763" cy="45826"/>
            <a:chOff x="4580561" y="2589004"/>
            <a:chExt cx="1064464" cy="25200"/>
          </a:xfrm>
        </p:grpSpPr>
        <p:sp>
          <p:nvSpPr>
            <p:cNvPr id="12" name="Google Shape;12;p5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5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5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grpSp>
        <p:nvGrpSpPr>
          <p:cNvPr id="74" name="Google Shape;74;p61"/>
          <p:cNvGrpSpPr/>
          <p:nvPr/>
        </p:nvGrpSpPr>
        <p:grpSpPr>
          <a:xfrm>
            <a:off x="830392" y="4169130"/>
            <a:ext cx="745763" cy="45826"/>
            <a:chOff x="4580561" y="2589004"/>
            <a:chExt cx="1064464" cy="25200"/>
          </a:xfrm>
        </p:grpSpPr>
        <p:sp>
          <p:nvSpPr>
            <p:cNvPr id="75" name="Google Shape;75;p6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6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6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6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6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5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3"/>
          <p:cNvGrpSpPr/>
          <p:nvPr/>
        </p:nvGrpSpPr>
        <p:grpSpPr>
          <a:xfrm>
            <a:off x="830392" y="1191256"/>
            <a:ext cx="745763" cy="45826"/>
            <a:chOff x="4580561" y="2589004"/>
            <a:chExt cx="1064464" cy="25200"/>
          </a:xfrm>
        </p:grpSpPr>
        <p:sp>
          <p:nvSpPr>
            <p:cNvPr id="20" name="Google Shape;20;p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5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5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 name="Google Shape;26;p54"/>
          <p:cNvGrpSpPr/>
          <p:nvPr/>
        </p:nvGrpSpPr>
        <p:grpSpPr>
          <a:xfrm>
            <a:off x="830392" y="1191256"/>
            <a:ext cx="745763" cy="45826"/>
            <a:chOff x="4580561" y="2589004"/>
            <a:chExt cx="1064464" cy="25200"/>
          </a:xfrm>
        </p:grpSpPr>
        <p:sp>
          <p:nvSpPr>
            <p:cNvPr id="27" name="Google Shape;27;p5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5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0" name="Google Shape;30;p5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1" name="Google Shape;31;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grpSp>
        <p:nvGrpSpPr>
          <p:cNvPr id="33" name="Google Shape;33;p55"/>
          <p:cNvGrpSpPr/>
          <p:nvPr/>
        </p:nvGrpSpPr>
        <p:grpSpPr>
          <a:xfrm>
            <a:off x="830392" y="1191256"/>
            <a:ext cx="745763" cy="45826"/>
            <a:chOff x="4580561" y="2589004"/>
            <a:chExt cx="1064464" cy="25200"/>
          </a:xfrm>
        </p:grpSpPr>
        <p:sp>
          <p:nvSpPr>
            <p:cNvPr id="34" name="Google Shape;34;p5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7" name="Google Shape;37;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 name="Google Shape;40;p56"/>
          <p:cNvGrpSpPr/>
          <p:nvPr/>
        </p:nvGrpSpPr>
        <p:grpSpPr>
          <a:xfrm>
            <a:off x="830392" y="1191256"/>
            <a:ext cx="745763" cy="45826"/>
            <a:chOff x="4580561" y="2589004"/>
            <a:chExt cx="1064464" cy="25200"/>
          </a:xfrm>
        </p:grpSpPr>
        <p:sp>
          <p:nvSpPr>
            <p:cNvPr id="41" name="Google Shape;41;p5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5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4" name="Google Shape;44;p5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5" name="Google Shape;45;p56"/>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6" name="Google Shape;46;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5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57"/>
          <p:cNvGrpSpPr/>
          <p:nvPr/>
        </p:nvGrpSpPr>
        <p:grpSpPr>
          <a:xfrm>
            <a:off x="830392" y="1191256"/>
            <a:ext cx="745763" cy="45826"/>
            <a:chOff x="4580561" y="2589004"/>
            <a:chExt cx="1064464" cy="25200"/>
          </a:xfrm>
        </p:grpSpPr>
        <p:sp>
          <p:nvSpPr>
            <p:cNvPr id="50" name="Google Shape;50;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5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grpSp>
        <p:nvGrpSpPr>
          <p:cNvPr id="56" name="Google Shape;56;p58"/>
          <p:cNvGrpSpPr/>
          <p:nvPr/>
        </p:nvGrpSpPr>
        <p:grpSpPr>
          <a:xfrm>
            <a:off x="830392" y="4169130"/>
            <a:ext cx="745763" cy="45826"/>
            <a:chOff x="4580561" y="2589004"/>
            <a:chExt cx="1064464" cy="25200"/>
          </a:xfrm>
        </p:grpSpPr>
        <p:sp>
          <p:nvSpPr>
            <p:cNvPr id="57" name="Google Shape;57;p5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5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59"/>
          <p:cNvGrpSpPr/>
          <p:nvPr/>
        </p:nvGrpSpPr>
        <p:grpSpPr>
          <a:xfrm>
            <a:off x="830392" y="1191256"/>
            <a:ext cx="745763" cy="45826"/>
            <a:chOff x="4580561" y="2589004"/>
            <a:chExt cx="1064464" cy="25200"/>
          </a:xfrm>
        </p:grpSpPr>
        <p:sp>
          <p:nvSpPr>
            <p:cNvPr id="64" name="Google Shape;64;p5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5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5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5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6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1.xml"/><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nature.com/articles/s41467-017-02526-9" TargetMode="External"/><Relationship Id="rId4" Type="http://schemas.openxmlformats.org/officeDocument/2006/relationships/image" Target="../media/image15.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2.png"/><Relationship Id="rId4"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36.png"/><Relationship Id="rId7" Type="http://schemas.openxmlformats.org/officeDocument/2006/relationships/image" Target="../media/image43.png"/><Relationship Id="rId8"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hyperlink" Target="https://www.darpa.mil/program/explainable-artificial-intelligence" TargetMode="External"/><Relationship Id="rId6" Type="http://schemas.openxmlformats.org/officeDocument/2006/relationships/hyperlink" Target="https://www.bmc.com/blogs/machine-learning-interpretability-vs-explainabilit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9.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1" Type="http://schemas.openxmlformats.org/officeDocument/2006/relationships/hyperlink" Target="https://www.nature.com/articles/nature11082" TargetMode="External"/><Relationship Id="rId10" Type="http://schemas.openxmlformats.org/officeDocument/2006/relationships/hyperlink" Target="https://www.ncbi.nlm.nih.gov/pmc/articles/PMC4838359/" TargetMode="External"/><Relationship Id="rId13" Type="http://schemas.openxmlformats.org/officeDocument/2006/relationships/hyperlink" Target="https://github.com/QData/DeepMotif" TargetMode="External"/><Relationship Id="rId12" Type="http://schemas.openxmlformats.org/officeDocument/2006/relationships/hyperlink" Target="https://arxiv.org/abs/1605.01133v2" TargetMode="External"/><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genome.cshlp.org/content/early/2022/02/01/gr.275992.121.full.pdf" TargetMode="External"/><Relationship Id="rId4" Type="http://schemas.openxmlformats.org/officeDocument/2006/relationships/hyperlink" Target="https://genome.cshlp.org/content/32/3/437.full" TargetMode="External"/><Relationship Id="rId9" Type="http://schemas.openxmlformats.org/officeDocument/2006/relationships/hyperlink" Target="https://www.biorxiv.org/content/10.1101/2020.09.03.282186v3" TargetMode="External"/><Relationship Id="rId15" Type="http://schemas.openxmlformats.org/officeDocument/2006/relationships/hyperlink" Target="https://academic.oup.com/nar/article-lookup/doi/10.1093/nar/gkaa530#supplementary-data" TargetMode="External"/><Relationship Id="rId14" Type="http://schemas.openxmlformats.org/officeDocument/2006/relationships/hyperlink" Target="https://paperswithcode.com/paper/deep-motif-visualizing-genomic-sequence" TargetMode="External"/><Relationship Id="rId16" Type="http://schemas.openxmlformats.org/officeDocument/2006/relationships/hyperlink" Target="https://www.nature.com/articles/s41467-017-02526-9" TargetMode="External"/><Relationship Id="rId5" Type="http://schemas.openxmlformats.org/officeDocument/2006/relationships/hyperlink" Target="https://link.springer.com/article/10.1007/s12539-021-00453-4" TargetMode="External"/><Relationship Id="rId6" Type="http://schemas.openxmlformats.org/officeDocument/2006/relationships/hyperlink" Target="https://en.wikipedia.org/wiki/Topologically_associating_domain" TargetMode="External"/><Relationship Id="rId7" Type="http://schemas.openxmlformats.org/officeDocument/2006/relationships/hyperlink" Target="https://www.ncbi.nlm.nih.gov/pmc/articles/PMC8142020/" TargetMode="External"/><Relationship Id="rId8" Type="http://schemas.openxmlformats.org/officeDocument/2006/relationships/hyperlink" Target="https://pubmed.ncbi.nlm.nih.gov/2965431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nature.com/articles/s41576-019-0195-2" TargetMode="External"/><Relationship Id="rId4" Type="http://schemas.openxmlformats.org/officeDocument/2006/relationships/hyperlink" Target="https://molecularcytogenetics.biomedcentral.com/articles/10.1186/s13039-018-0368-2" TargetMode="External"/><Relationship Id="rId5" Type="http://schemas.openxmlformats.org/officeDocument/2006/relationships/hyperlink" Target="http://genesdev.cshlp.org/content/26/1/11.full" TargetMode="External"/><Relationship Id="rId6" Type="http://schemas.openxmlformats.org/officeDocument/2006/relationships/hyperlink" Target="https://www.sciencedirect.com/science/article/pii/S2211124715001126#app1" TargetMode="External"/><Relationship Id="rId7"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
          <p:cNvPicPr preferRelativeResize="0"/>
          <p:nvPr/>
        </p:nvPicPr>
        <p:blipFill rotWithShape="1">
          <a:blip r:embed="rId3">
            <a:alphaModFix/>
          </a:blip>
          <a:srcRect b="0" l="6872" r="0" t="0"/>
          <a:stretch/>
        </p:blipFill>
        <p:spPr>
          <a:xfrm>
            <a:off x="-87050" y="0"/>
            <a:ext cx="3831876" cy="5143500"/>
          </a:xfrm>
          <a:prstGeom prst="rect">
            <a:avLst/>
          </a:prstGeom>
          <a:noFill/>
          <a:ln>
            <a:noFill/>
          </a:ln>
        </p:spPr>
      </p:pic>
      <p:sp>
        <p:nvSpPr>
          <p:cNvPr id="87" name="Google Shape;87;p1"/>
          <p:cNvSpPr txBox="1"/>
          <p:nvPr>
            <p:ph type="ctrTitle"/>
          </p:nvPr>
        </p:nvSpPr>
        <p:spPr>
          <a:xfrm>
            <a:off x="2576800" y="631175"/>
            <a:ext cx="6180000" cy="167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980"/>
              <a:t>Classification of Highly Interacting Regions of the Genome with Explainable AI</a:t>
            </a:r>
            <a:endParaRPr sz="2980"/>
          </a:p>
        </p:txBody>
      </p:sp>
      <p:sp>
        <p:nvSpPr>
          <p:cNvPr id="88" name="Google Shape;88;p1"/>
          <p:cNvSpPr txBox="1"/>
          <p:nvPr/>
        </p:nvSpPr>
        <p:spPr>
          <a:xfrm>
            <a:off x="6087225" y="3137450"/>
            <a:ext cx="3147900" cy="977100"/>
          </a:xfrm>
          <a:prstGeom prst="rect">
            <a:avLst/>
          </a:prstGeom>
          <a:noFill/>
          <a:ln>
            <a:noFill/>
          </a:ln>
        </p:spPr>
        <p:txBody>
          <a:bodyPr anchorCtr="0" anchor="ctr" bIns="91425" lIns="91425" spcFirstLastPara="1" rIns="91425" wrap="square" tIns="91425">
            <a:noAutofit/>
          </a:bodyPr>
          <a:lstStyle/>
          <a:p>
            <a:pPr indent="0" lvl="0" marL="0" marR="0" rtl="0" algn="l">
              <a:lnSpc>
                <a:spcPct val="95000"/>
              </a:lnSpc>
              <a:spcBef>
                <a:spcPts val="0"/>
              </a:spcBef>
              <a:spcAft>
                <a:spcPts val="0"/>
              </a:spcAft>
              <a:buClr>
                <a:srgbClr val="000000"/>
              </a:buClr>
              <a:buSzPts val="605"/>
              <a:buFont typeface="Arial"/>
              <a:buNone/>
            </a:pPr>
            <a:r>
              <a:rPr b="0" i="0" lang="en" sz="1497" u="none" cap="none" strike="noStrike">
                <a:solidFill>
                  <a:srgbClr val="000000"/>
                </a:solidFill>
                <a:latin typeface="Lato"/>
                <a:ea typeface="Lato"/>
                <a:cs typeface="Lato"/>
                <a:sym typeface="Lato"/>
              </a:rPr>
              <a:t>Radhika Sethi - 4456</a:t>
            </a:r>
            <a:endParaRPr b="0" i="0" sz="1497" u="none" cap="none" strike="noStrike">
              <a:solidFill>
                <a:srgbClr val="000000"/>
              </a:solidFill>
              <a:latin typeface="Lato"/>
              <a:ea typeface="Lato"/>
              <a:cs typeface="Lato"/>
              <a:sym typeface="Lato"/>
            </a:endParaRPr>
          </a:p>
          <a:p>
            <a:pPr indent="0" lvl="0" marL="0" marR="0" rtl="0" algn="l">
              <a:lnSpc>
                <a:spcPct val="95000"/>
              </a:lnSpc>
              <a:spcBef>
                <a:spcPts val="0"/>
              </a:spcBef>
              <a:spcAft>
                <a:spcPts val="0"/>
              </a:spcAft>
              <a:buClr>
                <a:srgbClr val="000000"/>
              </a:buClr>
              <a:buSzPts val="605"/>
              <a:buFont typeface="Arial"/>
              <a:buNone/>
            </a:pPr>
            <a:r>
              <a:rPr b="0" i="0" lang="en" sz="1497" u="none" cap="none" strike="noStrike">
                <a:solidFill>
                  <a:srgbClr val="000000"/>
                </a:solidFill>
                <a:latin typeface="Lato"/>
                <a:ea typeface="Lato"/>
                <a:cs typeface="Lato"/>
                <a:sym typeface="Lato"/>
              </a:rPr>
              <a:t>Shreya Pawaskar - 4947</a:t>
            </a:r>
            <a:endParaRPr b="0" i="0" sz="1497" u="none" cap="none" strike="noStrike">
              <a:solidFill>
                <a:srgbClr val="000000"/>
              </a:solidFill>
              <a:latin typeface="Lato"/>
              <a:ea typeface="Lato"/>
              <a:cs typeface="Lato"/>
              <a:sym typeface="Lato"/>
            </a:endParaRPr>
          </a:p>
          <a:p>
            <a:pPr indent="0" lvl="0" marL="0" marR="0" rtl="0" algn="l">
              <a:lnSpc>
                <a:spcPct val="95000"/>
              </a:lnSpc>
              <a:spcBef>
                <a:spcPts val="0"/>
              </a:spcBef>
              <a:spcAft>
                <a:spcPts val="0"/>
              </a:spcAft>
              <a:buClr>
                <a:srgbClr val="000000"/>
              </a:buClr>
              <a:buSzPts val="605"/>
              <a:buFont typeface="Arial"/>
              <a:buNone/>
            </a:pPr>
            <a:r>
              <a:rPr b="0" i="0" lang="en" sz="1497" u="none" cap="none" strike="noStrike">
                <a:solidFill>
                  <a:srgbClr val="000000"/>
                </a:solidFill>
                <a:latin typeface="Lato"/>
                <a:ea typeface="Lato"/>
                <a:cs typeface="Lato"/>
                <a:sym typeface="Lato"/>
              </a:rPr>
              <a:t>Aanchal Tulsiani - 4964</a:t>
            </a:r>
            <a:endParaRPr b="0" i="0" sz="1497" u="none" cap="none" strike="noStrike">
              <a:solidFill>
                <a:srgbClr val="000000"/>
              </a:solidFill>
              <a:latin typeface="Lato"/>
              <a:ea typeface="Lato"/>
              <a:cs typeface="Lato"/>
              <a:sym typeface="Lato"/>
            </a:endParaRPr>
          </a:p>
        </p:txBody>
      </p:sp>
      <p:sp>
        <p:nvSpPr>
          <p:cNvPr id="89" name="Google Shape;89;p1"/>
          <p:cNvSpPr txBox="1"/>
          <p:nvPr/>
        </p:nvSpPr>
        <p:spPr>
          <a:xfrm>
            <a:off x="1622625" y="3070550"/>
            <a:ext cx="4341300" cy="1044000"/>
          </a:xfrm>
          <a:prstGeom prst="rect">
            <a:avLst/>
          </a:prstGeom>
          <a:noFill/>
          <a:ln>
            <a:noFill/>
          </a:ln>
        </p:spPr>
        <p:txBody>
          <a:bodyPr anchorCtr="0" anchor="ctr"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465"/>
              <a:buFont typeface="Arial"/>
              <a:buNone/>
            </a:pPr>
            <a:r>
              <a:rPr b="1" i="0" lang="en" sz="1465" u="none" cap="none" strike="noStrike">
                <a:solidFill>
                  <a:srgbClr val="000000"/>
                </a:solidFill>
                <a:latin typeface="Lato"/>
                <a:ea typeface="Lato"/>
                <a:cs typeface="Lato"/>
                <a:sym typeface="Lato"/>
              </a:rPr>
              <a:t>External Guide</a:t>
            </a:r>
            <a:r>
              <a:rPr b="0" i="0" lang="en" sz="1465" u="none" cap="none" strike="noStrike">
                <a:solidFill>
                  <a:srgbClr val="000000"/>
                </a:solidFill>
                <a:latin typeface="Lato"/>
                <a:ea typeface="Lato"/>
                <a:cs typeface="Lato"/>
                <a:sym typeface="Lato"/>
              </a:rPr>
              <a:t>: </a:t>
            </a:r>
            <a:r>
              <a:rPr b="0" i="0" lang="en" sz="1465" u="sng" cap="none" strike="noStrike">
                <a:solidFill>
                  <a:srgbClr val="000000"/>
                </a:solidFill>
                <a:latin typeface="Lato"/>
                <a:ea typeface="Lato"/>
                <a:cs typeface="Lato"/>
                <a:sym typeface="Lato"/>
              </a:rPr>
              <a:t>Dr. Leelavati Narlikar, IISER Pune</a:t>
            </a:r>
            <a:endParaRPr b="0" i="0" sz="1465" u="sng" cap="none" strike="noStrike">
              <a:solidFill>
                <a:srgbClr val="000000"/>
              </a:solidFill>
              <a:latin typeface="Lato"/>
              <a:ea typeface="Lato"/>
              <a:cs typeface="Lato"/>
              <a:sym typeface="Lato"/>
            </a:endParaRPr>
          </a:p>
          <a:p>
            <a:pPr indent="0" lvl="0" marL="0" marR="0" rtl="0" algn="l">
              <a:lnSpc>
                <a:spcPct val="115000"/>
              </a:lnSpc>
              <a:spcBef>
                <a:spcPts val="0"/>
              </a:spcBef>
              <a:spcAft>
                <a:spcPts val="0"/>
              </a:spcAft>
              <a:buClr>
                <a:srgbClr val="000000"/>
              </a:buClr>
              <a:buSzPts val="1465"/>
              <a:buFont typeface="Arial"/>
              <a:buNone/>
            </a:pPr>
            <a:r>
              <a:rPr b="1" i="0" lang="en" sz="1465" u="none" cap="none" strike="noStrike">
                <a:solidFill>
                  <a:srgbClr val="000000"/>
                </a:solidFill>
                <a:latin typeface="Lato"/>
                <a:ea typeface="Lato"/>
                <a:cs typeface="Lato"/>
                <a:sym typeface="Lato"/>
              </a:rPr>
              <a:t>Mentor</a:t>
            </a:r>
            <a:r>
              <a:rPr b="0" i="0" lang="en" sz="1465" u="none" cap="none" strike="noStrike">
                <a:solidFill>
                  <a:srgbClr val="000000"/>
                </a:solidFill>
                <a:latin typeface="Lato"/>
                <a:ea typeface="Lato"/>
                <a:cs typeface="Lato"/>
                <a:sym typeface="Lato"/>
              </a:rPr>
              <a:t>: </a:t>
            </a:r>
            <a:r>
              <a:rPr b="0" i="0" lang="en" sz="1465" u="sng" cap="none" strike="noStrike">
                <a:solidFill>
                  <a:srgbClr val="000000"/>
                </a:solidFill>
                <a:latin typeface="Lato"/>
                <a:ea typeface="Lato"/>
                <a:cs typeface="Lato"/>
                <a:sym typeface="Lato"/>
              </a:rPr>
              <a:t>Miss.  Anushua Biswas, IISER Pune</a:t>
            </a:r>
            <a:endParaRPr b="0" i="0" sz="1465" u="sng" cap="none" strike="noStrike">
              <a:solidFill>
                <a:srgbClr val="000000"/>
              </a:solidFill>
              <a:latin typeface="Lato"/>
              <a:ea typeface="Lato"/>
              <a:cs typeface="Lato"/>
              <a:sym typeface="Lato"/>
            </a:endParaRPr>
          </a:p>
          <a:p>
            <a:pPr indent="0" lvl="0" marL="0" marR="0" rtl="0" algn="l">
              <a:lnSpc>
                <a:spcPct val="115000"/>
              </a:lnSpc>
              <a:spcBef>
                <a:spcPts val="0"/>
              </a:spcBef>
              <a:spcAft>
                <a:spcPts val="0"/>
              </a:spcAft>
              <a:buClr>
                <a:srgbClr val="000000"/>
              </a:buClr>
              <a:buSzPts val="1465"/>
              <a:buFont typeface="Arial"/>
              <a:buNone/>
            </a:pPr>
            <a:r>
              <a:rPr b="1" i="0" lang="en" sz="1465" u="none" cap="none" strike="noStrike">
                <a:solidFill>
                  <a:srgbClr val="000000"/>
                </a:solidFill>
                <a:latin typeface="Lato"/>
                <a:ea typeface="Lato"/>
                <a:cs typeface="Lato"/>
                <a:sym typeface="Lato"/>
              </a:rPr>
              <a:t>Internal Guide</a:t>
            </a:r>
            <a:r>
              <a:rPr b="0" i="0" lang="en" sz="1465" u="none" cap="none" strike="noStrike">
                <a:solidFill>
                  <a:srgbClr val="000000"/>
                </a:solidFill>
                <a:latin typeface="Lato"/>
                <a:ea typeface="Lato"/>
                <a:cs typeface="Lato"/>
                <a:sym typeface="Lato"/>
              </a:rPr>
              <a:t>: </a:t>
            </a:r>
            <a:r>
              <a:rPr b="0" i="0" lang="en" sz="1465" u="sng" cap="none" strike="noStrike">
                <a:solidFill>
                  <a:srgbClr val="000000"/>
                </a:solidFill>
                <a:latin typeface="Lato"/>
                <a:ea typeface="Lato"/>
                <a:cs typeface="Lato"/>
                <a:sym typeface="Lato"/>
              </a:rPr>
              <a:t>Mrs. Pranjali Deshpande</a:t>
            </a:r>
            <a:endParaRPr b="0" i="0" sz="1465" u="sng" cap="none" strike="noStrike">
              <a:solidFill>
                <a:srgbClr val="000000"/>
              </a:solidFill>
              <a:latin typeface="Lato"/>
              <a:ea typeface="Lato"/>
              <a:cs typeface="Lato"/>
              <a:sym typeface="Lato"/>
            </a:endParaRPr>
          </a:p>
        </p:txBody>
      </p:sp>
      <p:sp>
        <p:nvSpPr>
          <p:cNvPr id="90" name="Google Shape;90;p1"/>
          <p:cNvSpPr txBox="1"/>
          <p:nvPr/>
        </p:nvSpPr>
        <p:spPr>
          <a:xfrm>
            <a:off x="6446775" y="2901925"/>
            <a:ext cx="147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000000"/>
                </a:solidFill>
                <a:latin typeface="Lato"/>
                <a:ea typeface="Lato"/>
                <a:cs typeface="Lato"/>
                <a:sym typeface="Lato"/>
              </a:rPr>
              <a:t>Group: 36</a:t>
            </a:r>
            <a:endParaRPr b="0" i="0" sz="1400" u="sng"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ctrTitle"/>
          </p:nvPr>
        </p:nvSpPr>
        <p:spPr>
          <a:xfrm>
            <a:off x="729625" y="611500"/>
            <a:ext cx="76881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780"/>
              <a:t>Motivation</a:t>
            </a:r>
            <a:endParaRPr sz="2780"/>
          </a:p>
        </p:txBody>
      </p:sp>
      <p:sp>
        <p:nvSpPr>
          <p:cNvPr id="151" name="Google Shape;151;p10"/>
          <p:cNvSpPr txBox="1"/>
          <p:nvPr>
            <p:ph idx="1" type="subTitle"/>
          </p:nvPr>
        </p:nvSpPr>
        <p:spPr>
          <a:xfrm>
            <a:off x="545425" y="1408075"/>
            <a:ext cx="8056500" cy="2793900"/>
          </a:xfrm>
          <a:prstGeom prst="rect">
            <a:avLst/>
          </a:prstGeom>
          <a:noFill/>
          <a:ln>
            <a:noFill/>
          </a:ln>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SzPts val="1600"/>
              <a:buChar char="●"/>
            </a:pPr>
            <a:r>
              <a:rPr lang="en"/>
              <a:t>To have an  efficient system, which is also consistent across all kinds and sizes of datasets, with minimum computation time. </a:t>
            </a:r>
            <a:endParaRPr/>
          </a:p>
          <a:p>
            <a:pPr indent="-330200" lvl="0" marL="457200" rtl="0" algn="l">
              <a:lnSpc>
                <a:spcPct val="100000"/>
              </a:lnSpc>
              <a:spcBef>
                <a:spcPts val="0"/>
              </a:spcBef>
              <a:spcAft>
                <a:spcPts val="0"/>
              </a:spcAft>
              <a:buSzPts val="1600"/>
              <a:buChar char="●"/>
            </a:pPr>
            <a:r>
              <a:rPr lang="en"/>
              <a:t>To explore genomic sequences at boundaries of the highly interacting regions.</a:t>
            </a:r>
            <a:endParaRPr/>
          </a:p>
          <a:p>
            <a:pPr indent="-330200" lvl="0" marL="457200" rtl="0" algn="l">
              <a:lnSpc>
                <a:spcPct val="100000"/>
              </a:lnSpc>
              <a:spcBef>
                <a:spcPts val="0"/>
              </a:spcBef>
              <a:spcAft>
                <a:spcPts val="0"/>
              </a:spcAft>
              <a:buSzPts val="1600"/>
              <a:buChar char="●"/>
            </a:pPr>
            <a:r>
              <a:rPr lang="en"/>
              <a:t>To understand WHY is the region being classified as highly interacting? </a:t>
            </a:r>
            <a:endParaRPr/>
          </a:p>
          <a:p>
            <a:pPr indent="-330200" lvl="0" marL="457200" rtl="0" algn="l">
              <a:lnSpc>
                <a:spcPct val="100000"/>
              </a:lnSpc>
              <a:spcBef>
                <a:spcPts val="0"/>
              </a:spcBef>
              <a:spcAft>
                <a:spcPts val="0"/>
              </a:spcAft>
              <a:buSzPts val="1600"/>
              <a:buChar char="●"/>
            </a:pPr>
            <a:r>
              <a:rPr lang="en"/>
              <a:t>To understand what caused the region to be a highly interacting one. </a:t>
            </a:r>
            <a:endParaRPr/>
          </a:p>
          <a:p>
            <a:pPr indent="-330200" lvl="0" marL="457200" rtl="0" algn="l">
              <a:lnSpc>
                <a:spcPct val="100000"/>
              </a:lnSpc>
              <a:spcBef>
                <a:spcPts val="0"/>
              </a:spcBef>
              <a:spcAft>
                <a:spcPts val="0"/>
              </a:spcAft>
              <a:buSzPts val="1600"/>
              <a:buChar char="●"/>
            </a:pPr>
            <a:r>
              <a:rPr lang="en"/>
              <a:t>To build a generalized pipeline based on all these objectives and understand what causes </a:t>
            </a:r>
            <a:r>
              <a:rPr lang="en" u="sng"/>
              <a:t>gene regulation</a:t>
            </a:r>
            <a:endParaRPr u="sng"/>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ctrTitle"/>
          </p:nvPr>
        </p:nvSpPr>
        <p:spPr>
          <a:xfrm>
            <a:off x="729625" y="597000"/>
            <a:ext cx="76881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980"/>
              <a:t>Problem Statement</a:t>
            </a:r>
            <a:endParaRPr sz="2980"/>
          </a:p>
        </p:txBody>
      </p:sp>
      <p:sp>
        <p:nvSpPr>
          <p:cNvPr id="157" name="Google Shape;157;p11"/>
          <p:cNvSpPr txBox="1"/>
          <p:nvPr/>
        </p:nvSpPr>
        <p:spPr>
          <a:xfrm>
            <a:off x="519950" y="2571750"/>
            <a:ext cx="8034900" cy="7509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1" lang="en" sz="1900" u="none" cap="none" strike="noStrike">
                <a:solidFill>
                  <a:srgbClr val="000000"/>
                </a:solidFill>
                <a:latin typeface="Nunito"/>
                <a:ea typeface="Nunito"/>
                <a:cs typeface="Nunito"/>
                <a:sym typeface="Nunito"/>
              </a:rPr>
              <a:t>“Identify regions governing gene regulation and classify them into highly interacting and non interacting regions with Explainable AI”. </a:t>
            </a:r>
            <a:endParaRPr b="0" i="1" sz="20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Nunito"/>
              <a:ea typeface="Nunito"/>
              <a:cs typeface="Nunito"/>
              <a:sym typeface="Nunito"/>
            </a:endParaRPr>
          </a:p>
          <a:p>
            <a:pPr indent="0" lvl="0" marL="45720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2"/>
          <p:cNvSpPr txBox="1"/>
          <p:nvPr>
            <p:ph type="ctrTitle"/>
          </p:nvPr>
        </p:nvSpPr>
        <p:spPr>
          <a:xfrm>
            <a:off x="729625" y="597000"/>
            <a:ext cx="76881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980"/>
              <a:t>Objectives</a:t>
            </a:r>
            <a:endParaRPr sz="2980"/>
          </a:p>
        </p:txBody>
      </p:sp>
      <p:sp>
        <p:nvSpPr>
          <p:cNvPr id="163" name="Google Shape;163;p12"/>
          <p:cNvSpPr txBox="1"/>
          <p:nvPr/>
        </p:nvSpPr>
        <p:spPr>
          <a:xfrm>
            <a:off x="466806" y="1448850"/>
            <a:ext cx="8034900" cy="2581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Nunito"/>
              <a:ea typeface="Nunito"/>
              <a:cs typeface="Nunito"/>
              <a:sym typeface="Nunito"/>
            </a:endParaRPr>
          </a:p>
          <a:p>
            <a:pPr indent="-317500" lvl="0" marL="457200" marR="0" rtl="0" algn="l">
              <a:lnSpc>
                <a:spcPct val="100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The </a:t>
            </a:r>
            <a:r>
              <a:rPr b="1" i="0" lang="en" sz="1400" u="none" cap="none" strike="noStrike">
                <a:solidFill>
                  <a:srgbClr val="000000"/>
                </a:solidFill>
                <a:latin typeface="Nunito"/>
                <a:ea typeface="Nunito"/>
                <a:cs typeface="Nunito"/>
                <a:sym typeface="Nunito"/>
              </a:rPr>
              <a:t>Objectives</a:t>
            </a:r>
            <a:r>
              <a:rPr b="0" i="0" lang="en" sz="1400" u="none" cap="none" strike="noStrike">
                <a:solidFill>
                  <a:srgbClr val="000000"/>
                </a:solidFill>
                <a:latin typeface="Nunito"/>
                <a:ea typeface="Nunito"/>
                <a:cs typeface="Nunito"/>
                <a:sym typeface="Nunito"/>
              </a:rPr>
              <a:t> being covered are : </a:t>
            </a:r>
            <a:endParaRPr b="0" i="0" sz="1400" u="none" cap="none" strike="noStrike">
              <a:solidFill>
                <a:srgbClr val="000000"/>
              </a:solidFill>
              <a:latin typeface="Nunito"/>
              <a:ea typeface="Nunito"/>
              <a:cs typeface="Nunito"/>
              <a:sym typeface="Nunito"/>
            </a:endParaRPr>
          </a:p>
          <a:p>
            <a:pPr indent="-317500" lvl="0" marL="457200" marR="0" rtl="0" algn="just">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Learn how to model biological sequencing and DNA data. Understand their underlying properties and how to find patterns in them</a:t>
            </a:r>
            <a:endParaRPr b="0" i="0" sz="1400" u="none" cap="none" strike="noStrike">
              <a:solidFill>
                <a:srgbClr val="000000"/>
              </a:solidFill>
              <a:latin typeface="Nunito"/>
              <a:ea typeface="Nunito"/>
              <a:cs typeface="Nunito"/>
              <a:sym typeface="Nunito"/>
            </a:endParaRPr>
          </a:p>
          <a:p>
            <a:pPr indent="-317500" lvl="0" marL="457200" marR="0" rtl="0" algn="just">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Efficiently use deep learning algorithms to distinguish between highly interacting and non interacting regions</a:t>
            </a:r>
            <a:endParaRPr b="0" i="0" sz="1400" u="none" cap="none" strike="noStrike">
              <a:solidFill>
                <a:srgbClr val="000000"/>
              </a:solidFill>
              <a:latin typeface="Nunito"/>
              <a:ea typeface="Nunito"/>
              <a:cs typeface="Nunito"/>
              <a:sym typeface="Nunito"/>
            </a:endParaRPr>
          </a:p>
          <a:p>
            <a:pPr indent="-317500" lvl="0" marL="457200" marR="0" rtl="0" algn="just">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Find which traits of  highly interacting regions make them more interactive.</a:t>
            </a:r>
            <a:endParaRPr b="0" i="0" sz="1400" u="none" cap="none" strike="noStrike">
              <a:solidFill>
                <a:srgbClr val="000000"/>
              </a:solidFill>
              <a:latin typeface="Nunito"/>
              <a:ea typeface="Nunito"/>
              <a:cs typeface="Nunito"/>
              <a:sym typeface="Nunito"/>
            </a:endParaRPr>
          </a:p>
          <a:p>
            <a:pPr indent="-317500" lvl="0" marL="457200" marR="0" rtl="0" algn="just">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Understand how these specific regions influence </a:t>
            </a:r>
            <a:r>
              <a:rPr b="0" i="0" lang="en" sz="1400" u="sng" cap="none" strike="noStrike">
                <a:solidFill>
                  <a:srgbClr val="000000"/>
                </a:solidFill>
                <a:latin typeface="Nunito"/>
                <a:ea typeface="Nunito"/>
                <a:cs typeface="Nunito"/>
                <a:sym typeface="Nunito"/>
              </a:rPr>
              <a:t>gene regulation</a:t>
            </a:r>
            <a:r>
              <a:rPr b="0" i="0" lang="en" sz="1400" u="none" cap="none" strike="noStrike">
                <a:solidFill>
                  <a:srgbClr val="000000"/>
                </a:solidFill>
                <a:latin typeface="Nunito"/>
                <a:ea typeface="Nunito"/>
                <a:cs typeface="Nunito"/>
                <a:sym typeface="Nunito"/>
              </a:rPr>
              <a:t>.</a:t>
            </a:r>
            <a:endParaRPr b="0" i="0" sz="1400" u="none" cap="none" strike="noStrike">
              <a:solidFill>
                <a:srgbClr val="000000"/>
              </a:solidFill>
              <a:latin typeface="Nunito"/>
              <a:ea typeface="Nunito"/>
              <a:cs typeface="Nunito"/>
              <a:sym typeface="Nunito"/>
            </a:endParaRPr>
          </a:p>
          <a:p>
            <a:pPr indent="-317500" lvl="0" marL="457200" marR="0" rtl="0" algn="just">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Find genomic sequence properties which influence the transformation of a cell into a diseased cell.</a:t>
            </a:r>
            <a:endParaRPr b="0" i="0" sz="1500" u="none" cap="none" strike="noStrike">
              <a:solidFill>
                <a:srgbClr val="000000"/>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type="ctrTitle"/>
          </p:nvPr>
        </p:nvSpPr>
        <p:spPr>
          <a:xfrm>
            <a:off x="729625" y="611500"/>
            <a:ext cx="76881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780"/>
              <a:t>Designed Methodology</a:t>
            </a:r>
            <a:endParaRPr sz="2780"/>
          </a:p>
        </p:txBody>
      </p:sp>
      <p:sp>
        <p:nvSpPr>
          <p:cNvPr id="169" name="Google Shape;169;p13"/>
          <p:cNvSpPr txBox="1"/>
          <p:nvPr>
            <p:ph idx="1" type="subTitle"/>
          </p:nvPr>
        </p:nvSpPr>
        <p:spPr>
          <a:xfrm>
            <a:off x="494525" y="1871050"/>
            <a:ext cx="913800" cy="420900"/>
          </a:xfrm>
          <a:prstGeom prst="rect">
            <a:avLst/>
          </a:prstGeom>
          <a:solidFill>
            <a:srgbClr val="9FC5E8"/>
          </a:solid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600"/>
              <a:buNone/>
            </a:pPr>
            <a:r>
              <a:rPr lang="en"/>
              <a:t>Input</a:t>
            </a:r>
            <a:endParaRPr/>
          </a:p>
        </p:txBody>
      </p:sp>
      <p:sp>
        <p:nvSpPr>
          <p:cNvPr id="170" name="Google Shape;170;p13"/>
          <p:cNvSpPr/>
          <p:nvPr/>
        </p:nvSpPr>
        <p:spPr>
          <a:xfrm>
            <a:off x="1674550" y="1991800"/>
            <a:ext cx="517800" cy="27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3"/>
          <p:cNvSpPr txBox="1"/>
          <p:nvPr>
            <p:ph idx="1" type="subTitle"/>
          </p:nvPr>
        </p:nvSpPr>
        <p:spPr>
          <a:xfrm>
            <a:off x="2565325" y="1895500"/>
            <a:ext cx="1313400" cy="420900"/>
          </a:xfrm>
          <a:prstGeom prst="rect">
            <a:avLst/>
          </a:prstGeom>
          <a:solidFill>
            <a:srgbClr val="FFE599"/>
          </a:solidFill>
          <a:ln>
            <a:noFill/>
          </a:ln>
        </p:spPr>
        <p:txBody>
          <a:bodyPr anchorCtr="0" anchor="t" bIns="91425" lIns="91425" spcFirstLastPara="1" rIns="91425" wrap="square" tIns="91425">
            <a:normAutofit fontScale="92500"/>
          </a:bodyPr>
          <a:lstStyle/>
          <a:p>
            <a:pPr indent="0" lvl="0" marL="0" rtl="0" algn="l">
              <a:lnSpc>
                <a:spcPct val="100000"/>
              </a:lnSpc>
              <a:spcBef>
                <a:spcPts val="0"/>
              </a:spcBef>
              <a:spcAft>
                <a:spcPts val="0"/>
              </a:spcAft>
              <a:buSzPct val="108108"/>
              <a:buNone/>
            </a:pPr>
            <a:r>
              <a:rPr lang="en"/>
              <a:t>Processing</a:t>
            </a:r>
            <a:endParaRPr/>
          </a:p>
        </p:txBody>
      </p:sp>
      <p:sp>
        <p:nvSpPr>
          <p:cNvPr id="172" name="Google Shape;172;p13"/>
          <p:cNvSpPr txBox="1"/>
          <p:nvPr>
            <p:ph idx="1" type="subTitle"/>
          </p:nvPr>
        </p:nvSpPr>
        <p:spPr>
          <a:xfrm>
            <a:off x="7178900" y="2794575"/>
            <a:ext cx="1670100" cy="1470000"/>
          </a:xfrm>
          <a:prstGeom prst="rect">
            <a:avLst/>
          </a:prstGeom>
          <a:solidFill>
            <a:srgbClr val="EAD1DC"/>
          </a:solid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a:t>Provide personalized medication to the population</a:t>
            </a:r>
            <a:endParaRPr/>
          </a:p>
        </p:txBody>
      </p:sp>
      <p:sp>
        <p:nvSpPr>
          <p:cNvPr id="173" name="Google Shape;173;p13"/>
          <p:cNvSpPr/>
          <p:nvPr/>
        </p:nvSpPr>
        <p:spPr>
          <a:xfrm>
            <a:off x="4223638" y="1991800"/>
            <a:ext cx="615000" cy="27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3"/>
          <p:cNvSpPr/>
          <p:nvPr/>
        </p:nvSpPr>
        <p:spPr>
          <a:xfrm>
            <a:off x="6529338" y="1991800"/>
            <a:ext cx="517800" cy="27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3"/>
          <p:cNvSpPr txBox="1"/>
          <p:nvPr>
            <p:ph idx="1" type="subTitle"/>
          </p:nvPr>
        </p:nvSpPr>
        <p:spPr>
          <a:xfrm>
            <a:off x="5221600" y="1919500"/>
            <a:ext cx="781800" cy="420900"/>
          </a:xfrm>
          <a:prstGeom prst="rect">
            <a:avLst/>
          </a:prstGeom>
          <a:solidFill>
            <a:srgbClr val="EA9999"/>
          </a:solid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600"/>
              <a:buNone/>
            </a:pPr>
            <a:r>
              <a:rPr lang="en"/>
              <a:t>XAI </a:t>
            </a:r>
            <a:endParaRPr/>
          </a:p>
        </p:txBody>
      </p:sp>
      <p:sp>
        <p:nvSpPr>
          <p:cNvPr id="176" name="Google Shape;176;p13"/>
          <p:cNvSpPr txBox="1"/>
          <p:nvPr>
            <p:ph idx="1" type="subTitle"/>
          </p:nvPr>
        </p:nvSpPr>
        <p:spPr>
          <a:xfrm>
            <a:off x="361150" y="2694425"/>
            <a:ext cx="1313400" cy="1362300"/>
          </a:xfrm>
          <a:prstGeom prst="rect">
            <a:avLst/>
          </a:prstGeom>
          <a:solidFill>
            <a:srgbClr val="EAD1DC"/>
          </a:solid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600"/>
              <a:buNone/>
            </a:pPr>
            <a:r>
              <a:rPr lang="en"/>
              <a:t>Any virus genome / diseased organisms genome</a:t>
            </a:r>
            <a:endParaRPr/>
          </a:p>
        </p:txBody>
      </p:sp>
      <p:sp>
        <p:nvSpPr>
          <p:cNvPr id="177" name="Google Shape;177;p13"/>
          <p:cNvSpPr txBox="1"/>
          <p:nvPr>
            <p:ph idx="1" type="subTitle"/>
          </p:nvPr>
        </p:nvSpPr>
        <p:spPr>
          <a:xfrm>
            <a:off x="2314075" y="2694425"/>
            <a:ext cx="1816200" cy="2111400"/>
          </a:xfrm>
          <a:prstGeom prst="rect">
            <a:avLst/>
          </a:prstGeom>
          <a:solidFill>
            <a:srgbClr val="EAD1DC"/>
          </a:solid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a:t>The pipeline processes the regions into highly interacting and non interacting regions</a:t>
            </a:r>
            <a:endParaRPr/>
          </a:p>
        </p:txBody>
      </p:sp>
      <p:sp>
        <p:nvSpPr>
          <p:cNvPr id="178" name="Google Shape;178;p13"/>
          <p:cNvSpPr txBox="1"/>
          <p:nvPr>
            <p:ph idx="1" type="subTitle"/>
          </p:nvPr>
        </p:nvSpPr>
        <p:spPr>
          <a:xfrm>
            <a:off x="4889588" y="2886575"/>
            <a:ext cx="1530000" cy="978000"/>
          </a:xfrm>
          <a:prstGeom prst="rect">
            <a:avLst/>
          </a:prstGeom>
          <a:solidFill>
            <a:srgbClr val="EAD1DC"/>
          </a:solidFill>
          <a:ln>
            <a:noFill/>
          </a:ln>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SzPts val="1600"/>
              <a:buNone/>
            </a:pPr>
            <a:r>
              <a:rPr lang="en"/>
              <a:t>To understand the critical parts of the DNA</a:t>
            </a:r>
            <a:endParaRPr/>
          </a:p>
        </p:txBody>
      </p:sp>
      <p:sp>
        <p:nvSpPr>
          <p:cNvPr id="179" name="Google Shape;179;p13"/>
          <p:cNvSpPr txBox="1"/>
          <p:nvPr>
            <p:ph idx="1" type="subTitle"/>
          </p:nvPr>
        </p:nvSpPr>
        <p:spPr>
          <a:xfrm>
            <a:off x="7653975" y="1919500"/>
            <a:ext cx="996300" cy="420900"/>
          </a:xfrm>
          <a:prstGeom prst="rect">
            <a:avLst/>
          </a:prstGeom>
          <a:solidFill>
            <a:srgbClr val="D9D2E9"/>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35"/>
              <a:buNone/>
            </a:pPr>
            <a:r>
              <a:rPr lang="en" sz="1760"/>
              <a:t>Results</a:t>
            </a:r>
            <a:endParaRPr sz="176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4"/>
          <p:cNvSpPr txBox="1"/>
          <p:nvPr>
            <p:ph type="ctrTitle"/>
          </p:nvPr>
        </p:nvSpPr>
        <p:spPr>
          <a:xfrm>
            <a:off x="729625" y="611500"/>
            <a:ext cx="76881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780"/>
              <a:t>Markov model Proposed architecture </a:t>
            </a:r>
            <a:endParaRPr sz="2780"/>
          </a:p>
        </p:txBody>
      </p:sp>
      <p:sp>
        <p:nvSpPr>
          <p:cNvPr id="185" name="Google Shape;185;p14"/>
          <p:cNvSpPr txBox="1"/>
          <p:nvPr>
            <p:ph idx="1" type="subTitle"/>
          </p:nvPr>
        </p:nvSpPr>
        <p:spPr>
          <a:xfrm>
            <a:off x="437548" y="1892024"/>
            <a:ext cx="1313700" cy="1527300"/>
          </a:xfrm>
          <a:prstGeom prst="rect">
            <a:avLst/>
          </a:prstGeom>
          <a:solidFill>
            <a:srgbClr val="FFF2C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600"/>
              <a:buNone/>
            </a:pPr>
            <a:r>
              <a:rPr lang="en"/>
              <a:t>Genomic Data Input</a:t>
            </a:r>
            <a:endParaRPr/>
          </a:p>
        </p:txBody>
      </p:sp>
      <p:sp>
        <p:nvSpPr>
          <p:cNvPr id="186" name="Google Shape;186;p14"/>
          <p:cNvSpPr txBox="1"/>
          <p:nvPr>
            <p:ph idx="1" type="subTitle"/>
          </p:nvPr>
        </p:nvSpPr>
        <p:spPr>
          <a:xfrm>
            <a:off x="2485349" y="1892024"/>
            <a:ext cx="1460700" cy="1527300"/>
          </a:xfrm>
          <a:prstGeom prst="rect">
            <a:avLst/>
          </a:prstGeom>
          <a:solidFill>
            <a:srgbClr val="FFF2C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600"/>
              <a:buNone/>
            </a:pPr>
            <a:r>
              <a:rPr lang="en"/>
              <a:t>Data Processing</a:t>
            </a:r>
            <a:endParaRPr/>
          </a:p>
        </p:txBody>
      </p:sp>
      <p:sp>
        <p:nvSpPr>
          <p:cNvPr id="187" name="Google Shape;187;p14"/>
          <p:cNvSpPr txBox="1"/>
          <p:nvPr>
            <p:ph idx="1" type="subTitle"/>
          </p:nvPr>
        </p:nvSpPr>
        <p:spPr>
          <a:xfrm>
            <a:off x="4680151" y="1892219"/>
            <a:ext cx="1460700" cy="1527300"/>
          </a:xfrm>
          <a:prstGeom prst="rect">
            <a:avLst/>
          </a:prstGeom>
          <a:solidFill>
            <a:srgbClr val="FFF2C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600"/>
              <a:buNone/>
            </a:pPr>
            <a:r>
              <a:rPr lang="en"/>
              <a:t>Markov Models </a:t>
            </a:r>
            <a:endParaRPr/>
          </a:p>
        </p:txBody>
      </p:sp>
      <p:sp>
        <p:nvSpPr>
          <p:cNvPr id="188" name="Google Shape;188;p14"/>
          <p:cNvSpPr txBox="1"/>
          <p:nvPr>
            <p:ph idx="1" type="subTitle"/>
          </p:nvPr>
        </p:nvSpPr>
        <p:spPr>
          <a:xfrm>
            <a:off x="6874952" y="1892024"/>
            <a:ext cx="1831500" cy="1527300"/>
          </a:xfrm>
          <a:prstGeom prst="rect">
            <a:avLst/>
          </a:prstGeom>
          <a:solidFill>
            <a:srgbClr val="FFF2C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35"/>
              <a:buNone/>
            </a:pPr>
            <a:r>
              <a:rPr lang="en" sz="1760"/>
              <a:t>Results and Visualizations</a:t>
            </a:r>
            <a:endParaRPr sz="1760"/>
          </a:p>
        </p:txBody>
      </p:sp>
      <p:cxnSp>
        <p:nvCxnSpPr>
          <p:cNvPr id="189" name="Google Shape;189;p14"/>
          <p:cNvCxnSpPr>
            <a:endCxn id="186" idx="1"/>
          </p:cNvCxnSpPr>
          <p:nvPr/>
        </p:nvCxnSpPr>
        <p:spPr>
          <a:xfrm>
            <a:off x="1786049" y="2655674"/>
            <a:ext cx="699300" cy="0"/>
          </a:xfrm>
          <a:prstGeom prst="straightConnector1">
            <a:avLst/>
          </a:prstGeom>
          <a:noFill/>
          <a:ln cap="flat" cmpd="sng" w="9525">
            <a:solidFill>
              <a:schemeClr val="dk2"/>
            </a:solidFill>
            <a:prstDash val="solid"/>
            <a:round/>
            <a:headEnd len="sm" w="sm" type="none"/>
            <a:tailEnd len="med" w="med" type="triangle"/>
          </a:ln>
        </p:spPr>
      </p:cxnSp>
      <p:cxnSp>
        <p:nvCxnSpPr>
          <p:cNvPr id="190" name="Google Shape;190;p14"/>
          <p:cNvCxnSpPr/>
          <p:nvPr/>
        </p:nvCxnSpPr>
        <p:spPr>
          <a:xfrm>
            <a:off x="3963450" y="2655738"/>
            <a:ext cx="699300" cy="0"/>
          </a:xfrm>
          <a:prstGeom prst="straightConnector1">
            <a:avLst/>
          </a:prstGeom>
          <a:noFill/>
          <a:ln cap="flat" cmpd="sng" w="9525">
            <a:solidFill>
              <a:schemeClr val="dk2"/>
            </a:solidFill>
            <a:prstDash val="solid"/>
            <a:round/>
            <a:headEnd len="sm" w="sm" type="none"/>
            <a:tailEnd len="med" w="med" type="triangle"/>
          </a:ln>
        </p:spPr>
      </p:cxnSp>
      <p:cxnSp>
        <p:nvCxnSpPr>
          <p:cNvPr id="191" name="Google Shape;191;p14"/>
          <p:cNvCxnSpPr/>
          <p:nvPr/>
        </p:nvCxnSpPr>
        <p:spPr>
          <a:xfrm>
            <a:off x="6158251" y="2655544"/>
            <a:ext cx="699300" cy="0"/>
          </a:xfrm>
          <a:prstGeom prst="straightConnector1">
            <a:avLst/>
          </a:prstGeom>
          <a:noFill/>
          <a:ln cap="flat" cmpd="sng" w="9525">
            <a:solidFill>
              <a:schemeClr val="dk2"/>
            </a:solidFill>
            <a:prstDash val="solid"/>
            <a:round/>
            <a:headEnd len="sm" w="sm" type="none"/>
            <a:tailEnd len="med" w="med" type="triangle"/>
          </a:ln>
        </p:spPr>
      </p:cxnSp>
      <p:sp>
        <p:nvSpPr>
          <p:cNvPr id="192" name="Google Shape;192;p14"/>
          <p:cNvSpPr/>
          <p:nvPr/>
        </p:nvSpPr>
        <p:spPr>
          <a:xfrm>
            <a:off x="364400" y="196200"/>
            <a:ext cx="8423100" cy="1345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4"/>
          <p:cNvSpPr txBox="1"/>
          <p:nvPr>
            <p:ph type="ctrTitle"/>
          </p:nvPr>
        </p:nvSpPr>
        <p:spPr>
          <a:xfrm>
            <a:off x="729625" y="611500"/>
            <a:ext cx="76881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780"/>
              <a:t>Markov Model designed Architecture</a:t>
            </a:r>
            <a:endParaRPr sz="278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5"/>
          <p:cNvSpPr txBox="1"/>
          <p:nvPr>
            <p:ph type="ctrTitle"/>
          </p:nvPr>
        </p:nvSpPr>
        <p:spPr>
          <a:xfrm>
            <a:off x="729625" y="611500"/>
            <a:ext cx="76881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780"/>
              <a:t>CNN Proposed architecture </a:t>
            </a:r>
            <a:endParaRPr sz="2780"/>
          </a:p>
        </p:txBody>
      </p:sp>
      <p:sp>
        <p:nvSpPr>
          <p:cNvPr id="199" name="Google Shape;199;p15"/>
          <p:cNvSpPr txBox="1"/>
          <p:nvPr>
            <p:ph idx="1" type="subTitle"/>
          </p:nvPr>
        </p:nvSpPr>
        <p:spPr>
          <a:xfrm>
            <a:off x="149325" y="1723150"/>
            <a:ext cx="1132500" cy="1230000"/>
          </a:xfrm>
          <a:prstGeom prst="rect">
            <a:avLst/>
          </a:prstGeom>
          <a:solidFill>
            <a:srgbClr val="FFF2C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600"/>
              <a:buNone/>
            </a:pPr>
            <a:r>
              <a:rPr lang="en"/>
              <a:t>Genomic Data Input</a:t>
            </a:r>
            <a:endParaRPr/>
          </a:p>
        </p:txBody>
      </p:sp>
      <p:sp>
        <p:nvSpPr>
          <p:cNvPr id="200" name="Google Shape;200;p15"/>
          <p:cNvSpPr txBox="1"/>
          <p:nvPr>
            <p:ph idx="1" type="subTitle"/>
          </p:nvPr>
        </p:nvSpPr>
        <p:spPr>
          <a:xfrm>
            <a:off x="1884746" y="1723150"/>
            <a:ext cx="1259100" cy="1230000"/>
          </a:xfrm>
          <a:prstGeom prst="rect">
            <a:avLst/>
          </a:prstGeom>
          <a:solidFill>
            <a:srgbClr val="FFF2C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600"/>
              <a:buNone/>
            </a:pPr>
            <a:r>
              <a:rPr lang="en"/>
              <a:t>Data Processing</a:t>
            </a:r>
            <a:endParaRPr/>
          </a:p>
        </p:txBody>
      </p:sp>
      <p:sp>
        <p:nvSpPr>
          <p:cNvPr id="201" name="Google Shape;201;p15"/>
          <p:cNvSpPr txBox="1"/>
          <p:nvPr>
            <p:ph idx="1" type="subTitle"/>
          </p:nvPr>
        </p:nvSpPr>
        <p:spPr>
          <a:xfrm>
            <a:off x="3827613" y="1723307"/>
            <a:ext cx="1259100" cy="1230000"/>
          </a:xfrm>
          <a:prstGeom prst="rect">
            <a:avLst/>
          </a:prstGeom>
          <a:solidFill>
            <a:srgbClr val="FFF2C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600"/>
              <a:buNone/>
            </a:pPr>
            <a:r>
              <a:rPr lang="en"/>
              <a:t>CNN</a:t>
            </a:r>
            <a:endParaRPr/>
          </a:p>
        </p:txBody>
      </p:sp>
      <p:sp>
        <p:nvSpPr>
          <p:cNvPr id="202" name="Google Shape;202;p15"/>
          <p:cNvSpPr txBox="1"/>
          <p:nvPr>
            <p:ph idx="1" type="subTitle"/>
          </p:nvPr>
        </p:nvSpPr>
        <p:spPr>
          <a:xfrm>
            <a:off x="5658381" y="1723307"/>
            <a:ext cx="1132500" cy="1230000"/>
          </a:xfrm>
          <a:prstGeom prst="rect">
            <a:avLst/>
          </a:prstGeom>
          <a:solidFill>
            <a:srgbClr val="FFF2C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35"/>
              <a:buNone/>
            </a:pPr>
            <a:r>
              <a:rPr lang="en" sz="1760"/>
              <a:t>XAI</a:t>
            </a:r>
            <a:endParaRPr sz="1760"/>
          </a:p>
        </p:txBody>
      </p:sp>
      <p:sp>
        <p:nvSpPr>
          <p:cNvPr id="203" name="Google Shape;203;p15"/>
          <p:cNvSpPr txBox="1"/>
          <p:nvPr>
            <p:ph idx="1" type="subTitle"/>
          </p:nvPr>
        </p:nvSpPr>
        <p:spPr>
          <a:xfrm>
            <a:off x="7362562" y="1723307"/>
            <a:ext cx="1578900" cy="1230000"/>
          </a:xfrm>
          <a:prstGeom prst="rect">
            <a:avLst/>
          </a:prstGeom>
          <a:solidFill>
            <a:srgbClr val="FFF2C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35"/>
              <a:buNone/>
            </a:pPr>
            <a:r>
              <a:rPr lang="en" sz="1760"/>
              <a:t>Results and Visualizations</a:t>
            </a:r>
            <a:endParaRPr sz="1760"/>
          </a:p>
        </p:txBody>
      </p:sp>
      <p:cxnSp>
        <p:nvCxnSpPr>
          <p:cNvPr id="204" name="Google Shape;204;p15"/>
          <p:cNvCxnSpPr>
            <a:endCxn id="200" idx="1"/>
          </p:cNvCxnSpPr>
          <p:nvPr/>
        </p:nvCxnSpPr>
        <p:spPr>
          <a:xfrm>
            <a:off x="1282046" y="2338150"/>
            <a:ext cx="602700" cy="0"/>
          </a:xfrm>
          <a:prstGeom prst="straightConnector1">
            <a:avLst/>
          </a:prstGeom>
          <a:noFill/>
          <a:ln cap="flat" cmpd="sng" w="9525">
            <a:solidFill>
              <a:schemeClr val="dk2"/>
            </a:solidFill>
            <a:prstDash val="solid"/>
            <a:round/>
            <a:headEnd len="sm" w="sm" type="none"/>
            <a:tailEnd len="med" w="med" type="triangle"/>
          </a:ln>
        </p:spPr>
      </p:cxnSp>
      <p:cxnSp>
        <p:nvCxnSpPr>
          <p:cNvPr id="205" name="Google Shape;205;p15"/>
          <p:cNvCxnSpPr/>
          <p:nvPr/>
        </p:nvCxnSpPr>
        <p:spPr>
          <a:xfrm>
            <a:off x="3184392" y="2338184"/>
            <a:ext cx="602700" cy="0"/>
          </a:xfrm>
          <a:prstGeom prst="straightConnector1">
            <a:avLst/>
          </a:prstGeom>
          <a:noFill/>
          <a:ln cap="flat" cmpd="sng" w="9525">
            <a:solidFill>
              <a:schemeClr val="dk2"/>
            </a:solidFill>
            <a:prstDash val="solid"/>
            <a:round/>
            <a:headEnd len="sm" w="sm" type="none"/>
            <a:tailEnd len="med" w="med" type="triangle"/>
          </a:ln>
        </p:spPr>
      </p:cxnSp>
      <p:cxnSp>
        <p:nvCxnSpPr>
          <p:cNvPr id="206" name="Google Shape;206;p15"/>
          <p:cNvCxnSpPr/>
          <p:nvPr/>
        </p:nvCxnSpPr>
        <p:spPr>
          <a:xfrm>
            <a:off x="5086779" y="2338341"/>
            <a:ext cx="602700" cy="0"/>
          </a:xfrm>
          <a:prstGeom prst="straightConnector1">
            <a:avLst/>
          </a:prstGeom>
          <a:noFill/>
          <a:ln cap="flat" cmpd="sng" w="9525">
            <a:solidFill>
              <a:schemeClr val="dk2"/>
            </a:solidFill>
            <a:prstDash val="solid"/>
            <a:round/>
            <a:headEnd len="sm" w="sm" type="none"/>
            <a:tailEnd len="med" w="med" type="triangle"/>
          </a:ln>
        </p:spPr>
      </p:cxnSp>
      <p:cxnSp>
        <p:nvCxnSpPr>
          <p:cNvPr id="207" name="Google Shape;207;p15"/>
          <p:cNvCxnSpPr/>
          <p:nvPr/>
        </p:nvCxnSpPr>
        <p:spPr>
          <a:xfrm>
            <a:off x="6790960" y="2338184"/>
            <a:ext cx="602700" cy="0"/>
          </a:xfrm>
          <a:prstGeom prst="straightConnector1">
            <a:avLst/>
          </a:prstGeom>
          <a:noFill/>
          <a:ln cap="flat" cmpd="sng" w="9525">
            <a:solidFill>
              <a:schemeClr val="dk2"/>
            </a:solidFill>
            <a:prstDash val="solid"/>
            <a:round/>
            <a:headEnd len="sm" w="sm" type="none"/>
            <a:tailEnd len="med" w="med" type="triangle"/>
          </a:ln>
        </p:spPr>
      </p:cxnSp>
      <p:sp>
        <p:nvSpPr>
          <p:cNvPr id="208" name="Google Shape;208;p15"/>
          <p:cNvSpPr/>
          <p:nvPr/>
        </p:nvSpPr>
        <p:spPr>
          <a:xfrm>
            <a:off x="365025" y="331850"/>
            <a:ext cx="7914300" cy="102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5"/>
          <p:cNvSpPr txBox="1"/>
          <p:nvPr>
            <p:ph type="ctrTitle"/>
          </p:nvPr>
        </p:nvSpPr>
        <p:spPr>
          <a:xfrm>
            <a:off x="729625" y="611500"/>
            <a:ext cx="76881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780"/>
              <a:t>Deep Learning designed Architecture</a:t>
            </a:r>
            <a:endParaRPr sz="278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6"/>
          <p:cNvSpPr txBox="1"/>
          <p:nvPr>
            <p:ph type="title"/>
          </p:nvPr>
        </p:nvSpPr>
        <p:spPr>
          <a:xfrm>
            <a:off x="646775" y="624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Requirements</a:t>
            </a:r>
            <a:endParaRPr b="1" u="sng"/>
          </a:p>
        </p:txBody>
      </p:sp>
      <p:pic>
        <p:nvPicPr>
          <p:cNvPr id="215" name="Google Shape;215;p16"/>
          <p:cNvPicPr preferRelativeResize="0"/>
          <p:nvPr/>
        </p:nvPicPr>
        <p:blipFill rotWithShape="1">
          <a:blip r:embed="rId3">
            <a:alphaModFix/>
          </a:blip>
          <a:srcRect b="0" l="0" r="0" t="0"/>
          <a:stretch/>
        </p:blipFill>
        <p:spPr>
          <a:xfrm>
            <a:off x="6475375" y="1114674"/>
            <a:ext cx="2019025" cy="890050"/>
          </a:xfrm>
          <a:prstGeom prst="rect">
            <a:avLst/>
          </a:prstGeom>
          <a:noFill/>
          <a:ln cap="flat" cmpd="sng" w="19050">
            <a:solidFill>
              <a:schemeClr val="dk2"/>
            </a:solidFill>
            <a:prstDash val="solid"/>
            <a:round/>
            <a:headEnd len="sm" w="sm" type="none"/>
            <a:tailEnd len="sm" w="sm" type="none"/>
          </a:ln>
        </p:spPr>
      </p:pic>
      <p:pic>
        <p:nvPicPr>
          <p:cNvPr id="216" name="Google Shape;216;p16"/>
          <p:cNvPicPr preferRelativeResize="0"/>
          <p:nvPr/>
        </p:nvPicPr>
        <p:blipFill rotWithShape="1">
          <a:blip r:embed="rId4">
            <a:alphaModFix/>
          </a:blip>
          <a:srcRect b="0" l="0" r="0" t="0"/>
          <a:stretch/>
        </p:blipFill>
        <p:spPr>
          <a:xfrm>
            <a:off x="7012250" y="3262428"/>
            <a:ext cx="1226425" cy="1226447"/>
          </a:xfrm>
          <a:prstGeom prst="rect">
            <a:avLst/>
          </a:prstGeom>
          <a:noFill/>
          <a:ln cap="flat" cmpd="sng" w="19050">
            <a:solidFill>
              <a:schemeClr val="dk2"/>
            </a:solidFill>
            <a:prstDash val="solid"/>
            <a:round/>
            <a:headEnd len="sm" w="sm" type="none"/>
            <a:tailEnd len="sm" w="sm" type="none"/>
          </a:ln>
        </p:spPr>
      </p:pic>
      <p:pic>
        <p:nvPicPr>
          <p:cNvPr id="217" name="Google Shape;217;p16"/>
          <p:cNvPicPr preferRelativeResize="0"/>
          <p:nvPr/>
        </p:nvPicPr>
        <p:blipFill rotWithShape="1">
          <a:blip r:embed="rId5">
            <a:alphaModFix/>
          </a:blip>
          <a:srcRect b="0" l="0" r="0" t="0"/>
          <a:stretch/>
        </p:blipFill>
        <p:spPr>
          <a:xfrm>
            <a:off x="7098424" y="2106549"/>
            <a:ext cx="1054050" cy="1054050"/>
          </a:xfrm>
          <a:prstGeom prst="rect">
            <a:avLst/>
          </a:prstGeom>
          <a:noFill/>
          <a:ln cap="flat" cmpd="sng" w="19050">
            <a:solidFill>
              <a:schemeClr val="dk2"/>
            </a:solidFill>
            <a:prstDash val="solid"/>
            <a:round/>
            <a:headEnd len="sm" w="sm" type="none"/>
            <a:tailEnd len="sm" w="sm" type="none"/>
          </a:ln>
        </p:spPr>
      </p:pic>
      <p:sp>
        <p:nvSpPr>
          <p:cNvPr id="218" name="Google Shape;218;p16"/>
          <p:cNvSpPr txBox="1"/>
          <p:nvPr/>
        </p:nvSpPr>
        <p:spPr>
          <a:xfrm>
            <a:off x="745925" y="1258375"/>
            <a:ext cx="4114800" cy="12222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1400" u="sng" cap="none" strike="noStrike">
                <a:solidFill>
                  <a:srgbClr val="000000"/>
                </a:solidFill>
                <a:latin typeface="Arial"/>
                <a:ea typeface="Arial"/>
                <a:cs typeface="Arial"/>
                <a:sym typeface="Arial"/>
              </a:rPr>
              <a:t>Technical Requirements:</a:t>
            </a:r>
            <a:endParaRPr b="0" i="0" sz="1400" u="sng" cap="none" strike="noStrike">
              <a:solidFill>
                <a:srgbClr val="000000"/>
              </a:solidFill>
              <a:latin typeface="Arial"/>
              <a:ea typeface="Arial"/>
              <a:cs typeface="Arial"/>
              <a:sym typeface="Arial"/>
            </a:endParaRPr>
          </a:p>
          <a:p>
            <a:pPr indent="-304800" lvl="0" marL="457200" marR="0" rtl="0" algn="just">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Google Colab</a:t>
            </a:r>
            <a:endParaRPr b="0" i="0" sz="1200" u="none" cap="none" strike="noStrike">
              <a:solidFill>
                <a:srgbClr val="000000"/>
              </a:solidFill>
              <a:latin typeface="Arial"/>
              <a:ea typeface="Arial"/>
              <a:cs typeface="Arial"/>
              <a:sym typeface="Arial"/>
            </a:endParaRPr>
          </a:p>
          <a:p>
            <a:pPr indent="-304800" lvl="0" marL="457200" marR="0" rtl="0" algn="just">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Bioinformatics Tools</a:t>
            </a:r>
            <a:endParaRPr b="0" i="0" sz="1200" u="none" cap="none" strike="noStrike">
              <a:solidFill>
                <a:srgbClr val="000000"/>
              </a:solidFill>
              <a:latin typeface="Arial"/>
              <a:ea typeface="Arial"/>
              <a:cs typeface="Arial"/>
              <a:sym typeface="Arial"/>
            </a:endParaRPr>
          </a:p>
          <a:p>
            <a:pPr indent="-304800" lvl="0" marL="457200" marR="0" rtl="0" algn="just">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NCBI databases</a:t>
            </a:r>
            <a:endParaRPr b="0" i="0" sz="1200" u="none" cap="none" strike="noStrike">
              <a:solidFill>
                <a:srgbClr val="000000"/>
              </a:solidFill>
              <a:latin typeface="Arial"/>
              <a:ea typeface="Arial"/>
              <a:cs typeface="Arial"/>
              <a:sym typeface="Arial"/>
            </a:endParaRPr>
          </a:p>
          <a:p>
            <a:pPr indent="-304800" lvl="0" marL="457200" marR="0" rtl="0" algn="just">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Python - Sklearn, Pandas, Seaborn, etc.</a:t>
            </a:r>
            <a:endParaRPr b="0" i="0" sz="1200" u="none" cap="none" strike="noStrike">
              <a:solidFill>
                <a:srgbClr val="000000"/>
              </a:solidFill>
              <a:latin typeface="Arial"/>
              <a:ea typeface="Arial"/>
              <a:cs typeface="Arial"/>
              <a:sym typeface="Arial"/>
            </a:endParaRPr>
          </a:p>
        </p:txBody>
      </p:sp>
      <p:sp>
        <p:nvSpPr>
          <p:cNvPr id="219" name="Google Shape;219;p16"/>
          <p:cNvSpPr txBox="1"/>
          <p:nvPr/>
        </p:nvSpPr>
        <p:spPr>
          <a:xfrm>
            <a:off x="745925" y="2969825"/>
            <a:ext cx="4114800" cy="14670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400"/>
              <a:buFont typeface="Arial"/>
              <a:buNone/>
            </a:pPr>
            <a:r>
              <a:rPr b="0" i="0" lang="en" sz="1400" u="sng" cap="none" strike="noStrike">
                <a:solidFill>
                  <a:srgbClr val="000000"/>
                </a:solidFill>
                <a:latin typeface="Arial"/>
                <a:ea typeface="Arial"/>
                <a:cs typeface="Arial"/>
                <a:sym typeface="Arial"/>
              </a:rPr>
              <a:t>Hardware required:</a:t>
            </a:r>
            <a:endParaRPr b="0" i="0" sz="1400" u="sng" cap="none" strike="noStrike">
              <a:solidFill>
                <a:srgbClr val="000000"/>
              </a:solidFill>
              <a:latin typeface="Arial"/>
              <a:ea typeface="Arial"/>
              <a:cs typeface="Arial"/>
              <a:sym typeface="Arial"/>
            </a:endParaRPr>
          </a:p>
          <a:p>
            <a:pPr indent="-304800" lvl="0" marL="457200" marR="0" rtl="0" algn="just">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GPU access for training models</a:t>
            </a:r>
            <a:endParaRPr b="0" i="0" sz="1200" u="none" cap="none" strike="noStrike">
              <a:solidFill>
                <a:srgbClr val="000000"/>
              </a:solidFill>
              <a:latin typeface="Arial"/>
              <a:ea typeface="Arial"/>
              <a:cs typeface="Arial"/>
              <a:sym typeface="Arial"/>
            </a:endParaRPr>
          </a:p>
          <a:p>
            <a:pPr indent="-304800" lvl="0" marL="457200" marR="0" rtl="0" algn="just">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Linux Kernel for bioinformatics tools (BED Tools)</a:t>
            </a:r>
            <a:endParaRPr b="0" i="0" sz="1200" u="none" cap="none" strike="noStrike">
              <a:solidFill>
                <a:srgbClr val="000000"/>
              </a:solidFill>
              <a:latin typeface="Arial"/>
              <a:ea typeface="Arial"/>
              <a:cs typeface="Arial"/>
              <a:sym typeface="Arial"/>
            </a:endParaRPr>
          </a:p>
          <a:p>
            <a:pPr indent="-304800" lvl="0" marL="457200" marR="0" rtl="0" algn="just">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Intel i3 or higher</a:t>
            </a:r>
            <a:endParaRPr b="0" i="0" sz="1200" u="none" cap="none" strike="noStrike">
              <a:solidFill>
                <a:srgbClr val="000000"/>
              </a:solidFill>
              <a:latin typeface="Arial"/>
              <a:ea typeface="Arial"/>
              <a:cs typeface="Arial"/>
              <a:sym typeface="Arial"/>
            </a:endParaRPr>
          </a:p>
          <a:p>
            <a:pPr indent="-304800" lvl="0" marL="457200" marR="0" rtl="0" algn="just">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4GB RAM</a:t>
            </a:r>
            <a:endParaRPr b="0" i="0" sz="1200" u="none" cap="none" strike="noStrike">
              <a:solidFill>
                <a:srgbClr val="000000"/>
              </a:solidFill>
              <a:latin typeface="Arial"/>
              <a:ea typeface="Arial"/>
              <a:cs typeface="Arial"/>
              <a:sym typeface="Arial"/>
            </a:endParaRPr>
          </a:p>
          <a:p>
            <a:pPr indent="-304800" lvl="0" marL="457200" marR="0" rtl="0" algn="just">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1 Gb hard free drive space</a:t>
            </a:r>
            <a:endParaRPr b="0" i="0" sz="12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7"/>
          <p:cNvSpPr/>
          <p:nvPr/>
        </p:nvSpPr>
        <p:spPr>
          <a:xfrm>
            <a:off x="331375" y="1727400"/>
            <a:ext cx="2345700" cy="543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7"/>
          <p:cNvSpPr/>
          <p:nvPr/>
        </p:nvSpPr>
        <p:spPr>
          <a:xfrm>
            <a:off x="6654525" y="1680000"/>
            <a:ext cx="2225100" cy="543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7"/>
          <p:cNvSpPr/>
          <p:nvPr/>
        </p:nvSpPr>
        <p:spPr>
          <a:xfrm>
            <a:off x="3751091" y="1619550"/>
            <a:ext cx="1829400" cy="756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7"/>
          <p:cNvSpPr txBox="1"/>
          <p:nvPr/>
        </p:nvSpPr>
        <p:spPr>
          <a:xfrm>
            <a:off x="405775" y="1727400"/>
            <a:ext cx="2433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Chose a particular section of the human genome</a:t>
            </a:r>
            <a:endParaRPr b="0" i="0" sz="1400" u="none" cap="none" strike="noStrike">
              <a:solidFill>
                <a:srgbClr val="000000"/>
              </a:solidFill>
              <a:latin typeface="Calibri"/>
              <a:ea typeface="Calibri"/>
              <a:cs typeface="Calibri"/>
              <a:sym typeface="Calibri"/>
            </a:endParaRPr>
          </a:p>
        </p:txBody>
      </p:sp>
      <p:sp>
        <p:nvSpPr>
          <p:cNvPr id="228" name="Google Shape;228;p17"/>
          <p:cNvSpPr txBox="1"/>
          <p:nvPr/>
        </p:nvSpPr>
        <p:spPr>
          <a:xfrm>
            <a:off x="3751075" y="1619550"/>
            <a:ext cx="1829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Genome characteristic  = ‘GCCTCAGGCG’</a:t>
            </a:r>
            <a:endParaRPr b="0" i="0" sz="1400" u="none" cap="none" strike="noStrike">
              <a:solidFill>
                <a:srgbClr val="000000"/>
              </a:solidFill>
              <a:latin typeface="Calibri"/>
              <a:ea typeface="Calibri"/>
              <a:cs typeface="Calibri"/>
              <a:sym typeface="Calibri"/>
            </a:endParaRPr>
          </a:p>
        </p:txBody>
      </p:sp>
      <p:sp>
        <p:nvSpPr>
          <p:cNvPr id="229" name="Google Shape;229;p17"/>
          <p:cNvSpPr txBox="1"/>
          <p:nvPr/>
        </p:nvSpPr>
        <p:spPr>
          <a:xfrm>
            <a:off x="6654525" y="1683068"/>
            <a:ext cx="2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Generated 2 such datasets</a:t>
            </a:r>
            <a:endParaRPr b="0" i="0" sz="1400" u="none" cap="none" strike="noStrike">
              <a:solidFill>
                <a:srgbClr val="000000"/>
              </a:solidFill>
              <a:latin typeface="Calibri"/>
              <a:ea typeface="Calibri"/>
              <a:cs typeface="Calibri"/>
              <a:sym typeface="Calibri"/>
            </a:endParaRPr>
          </a:p>
        </p:txBody>
      </p:sp>
      <p:sp>
        <p:nvSpPr>
          <p:cNvPr id="230" name="Google Shape;230;p17"/>
          <p:cNvSpPr/>
          <p:nvPr/>
        </p:nvSpPr>
        <p:spPr>
          <a:xfrm>
            <a:off x="2749513" y="1797900"/>
            <a:ext cx="929100" cy="400200"/>
          </a:xfrm>
          <a:prstGeom prst="rightArrow">
            <a:avLst>
              <a:gd fmla="val 34258"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7"/>
          <p:cNvSpPr txBox="1"/>
          <p:nvPr>
            <p:ph type="title"/>
          </p:nvPr>
        </p:nvSpPr>
        <p:spPr>
          <a:xfrm>
            <a:off x="502025" y="45125"/>
            <a:ext cx="59808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u="sng"/>
              <a:t>Dummy Data Generation</a:t>
            </a:r>
            <a:endParaRPr u="sng"/>
          </a:p>
          <a:p>
            <a:pPr indent="0" lvl="0" marL="0" rtl="0" algn="l">
              <a:lnSpc>
                <a:spcPct val="100000"/>
              </a:lnSpc>
              <a:spcBef>
                <a:spcPts val="0"/>
              </a:spcBef>
              <a:spcAft>
                <a:spcPts val="0"/>
              </a:spcAft>
              <a:buSzPct val="111111"/>
              <a:buNone/>
            </a:pPr>
            <a:r>
              <a:t/>
            </a:r>
            <a:endParaRPr u="sng"/>
          </a:p>
        </p:txBody>
      </p:sp>
      <p:pic>
        <p:nvPicPr>
          <p:cNvPr id="232" name="Google Shape;232;p17"/>
          <p:cNvPicPr preferRelativeResize="0"/>
          <p:nvPr/>
        </p:nvPicPr>
        <p:blipFill rotWithShape="1">
          <a:blip r:embed="rId3">
            <a:alphaModFix/>
          </a:blip>
          <a:srcRect b="0" l="0" r="0" t="0"/>
          <a:stretch/>
        </p:blipFill>
        <p:spPr>
          <a:xfrm>
            <a:off x="8442356" y="11"/>
            <a:ext cx="701645" cy="756875"/>
          </a:xfrm>
          <a:prstGeom prst="rect">
            <a:avLst/>
          </a:prstGeom>
          <a:noFill/>
          <a:ln>
            <a:noFill/>
          </a:ln>
        </p:spPr>
      </p:pic>
      <p:sp>
        <p:nvSpPr>
          <p:cNvPr id="233" name="Google Shape;233;p17"/>
          <p:cNvSpPr/>
          <p:nvPr/>
        </p:nvSpPr>
        <p:spPr>
          <a:xfrm>
            <a:off x="7412176" y="3370102"/>
            <a:ext cx="1648800" cy="1046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7"/>
          <p:cNvSpPr txBox="1"/>
          <p:nvPr/>
        </p:nvSpPr>
        <p:spPr>
          <a:xfrm>
            <a:off x="7403187" y="3359150"/>
            <a:ext cx="1648800" cy="105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25% probability of ACGT + a unique version of the characteristic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5" name="Google Shape;235;p17"/>
          <p:cNvSpPr/>
          <p:nvPr/>
        </p:nvSpPr>
        <p:spPr>
          <a:xfrm rot="7770635">
            <a:off x="6504751" y="2540483"/>
            <a:ext cx="880355" cy="470861"/>
          </a:xfrm>
          <a:prstGeom prst="rightArrow">
            <a:avLst>
              <a:gd fmla="val 34169" name="adj1"/>
              <a:gd fmla="val 317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7"/>
          <p:cNvSpPr/>
          <p:nvPr/>
        </p:nvSpPr>
        <p:spPr>
          <a:xfrm>
            <a:off x="5652975" y="1797900"/>
            <a:ext cx="807600" cy="400200"/>
          </a:xfrm>
          <a:prstGeom prst="rightArrow">
            <a:avLst>
              <a:gd fmla="val 34036" name="adj1"/>
              <a:gd fmla="val 51182"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7"/>
          <p:cNvSpPr/>
          <p:nvPr/>
        </p:nvSpPr>
        <p:spPr>
          <a:xfrm>
            <a:off x="5236413" y="3364702"/>
            <a:ext cx="1580100" cy="1046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7"/>
          <p:cNvSpPr txBox="1"/>
          <p:nvPr/>
        </p:nvSpPr>
        <p:spPr>
          <a:xfrm>
            <a:off x="5236413" y="3353750"/>
            <a:ext cx="1580100" cy="105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25% probability of ACGT without any unique characteristic</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9" name="Google Shape;239;p17"/>
          <p:cNvSpPr/>
          <p:nvPr/>
        </p:nvSpPr>
        <p:spPr>
          <a:xfrm rot="3103239">
            <a:off x="7636293" y="2566696"/>
            <a:ext cx="853758" cy="448759"/>
          </a:xfrm>
          <a:prstGeom prst="rightArrow">
            <a:avLst>
              <a:gd fmla="val 34169" name="adj1"/>
              <a:gd fmla="val 317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8"/>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u="sng"/>
              <a:t>Real data generation</a:t>
            </a:r>
            <a:endParaRPr b="1" u="sng"/>
          </a:p>
        </p:txBody>
      </p:sp>
      <p:pic>
        <p:nvPicPr>
          <p:cNvPr id="245" name="Google Shape;245;p18"/>
          <p:cNvPicPr preferRelativeResize="0"/>
          <p:nvPr/>
        </p:nvPicPr>
        <p:blipFill rotWithShape="1">
          <a:blip r:embed="rId4">
            <a:alphaModFix/>
          </a:blip>
          <a:srcRect b="0" l="0" r="0" t="0"/>
          <a:stretch/>
        </p:blipFill>
        <p:spPr>
          <a:xfrm>
            <a:off x="8175656" y="255986"/>
            <a:ext cx="701645" cy="756875"/>
          </a:xfrm>
          <a:prstGeom prst="rect">
            <a:avLst/>
          </a:prstGeom>
          <a:noFill/>
          <a:ln>
            <a:noFill/>
          </a:ln>
        </p:spPr>
      </p:pic>
      <p:sp>
        <p:nvSpPr>
          <p:cNvPr id="246" name="Google Shape;246;p18"/>
          <p:cNvSpPr txBox="1"/>
          <p:nvPr/>
        </p:nvSpPr>
        <p:spPr>
          <a:xfrm>
            <a:off x="5745725" y="1415425"/>
            <a:ext cx="221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7" name="Google Shape;247;p18"/>
          <p:cNvSpPr txBox="1"/>
          <p:nvPr/>
        </p:nvSpPr>
        <p:spPr>
          <a:xfrm>
            <a:off x="562217" y="1114460"/>
            <a:ext cx="6268800" cy="3632700"/>
          </a:xfrm>
          <a:prstGeom prst="rect">
            <a:avLst/>
          </a:prstGeom>
          <a:solidFill>
            <a:srgbClr val="FCE5CD"/>
          </a:solid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Calibri"/>
              <a:buAutoNum type="arabicPeriod"/>
            </a:pPr>
            <a:r>
              <a:rPr b="0" i="0" lang="en" sz="1600" u="none" cap="none" strike="noStrike">
                <a:solidFill>
                  <a:srgbClr val="000000"/>
                </a:solidFill>
                <a:latin typeface="Calibri"/>
                <a:ea typeface="Calibri"/>
                <a:cs typeface="Calibri"/>
                <a:sym typeface="Calibri"/>
              </a:rPr>
              <a:t>The dataset needed should tell us where the interactions take place in a genome.</a:t>
            </a:r>
            <a:endParaRPr b="0" i="0" sz="1600" u="none" cap="none" strike="noStrike">
              <a:solidFill>
                <a:srgbClr val="000000"/>
              </a:solidFill>
              <a:latin typeface="Calibri"/>
              <a:ea typeface="Calibri"/>
              <a:cs typeface="Calibri"/>
              <a:sym typeface="Calibri"/>
            </a:endParaRPr>
          </a:p>
          <a:p>
            <a:pPr indent="-330200" lvl="1" marL="914400" marR="0" rtl="0" algn="l">
              <a:lnSpc>
                <a:spcPct val="100000"/>
              </a:lnSpc>
              <a:spcBef>
                <a:spcPts val="0"/>
              </a:spcBef>
              <a:spcAft>
                <a:spcPts val="0"/>
              </a:spcAft>
              <a:buClr>
                <a:srgbClr val="000000"/>
              </a:buClr>
              <a:buSzPts val="1600"/>
              <a:buFont typeface="Calibri"/>
              <a:buAutoNum type="alphaLcPeriod"/>
            </a:pPr>
            <a:r>
              <a:rPr b="0" i="0" lang="en" sz="1600" u="none" cap="none" strike="noStrike">
                <a:solidFill>
                  <a:srgbClr val="000000"/>
                </a:solidFill>
                <a:latin typeface="Calibri"/>
                <a:ea typeface="Calibri"/>
                <a:cs typeface="Calibri"/>
                <a:sym typeface="Calibri"/>
              </a:rPr>
              <a:t>The Hi-C data tell us about the genomes and coordinates where interactions take place.</a:t>
            </a:r>
            <a:endParaRPr b="0" i="0" sz="16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000000"/>
              </a:buClr>
              <a:buSzPts val="1600"/>
              <a:buFont typeface="Calibri"/>
              <a:buAutoNum type="arabicPeriod"/>
            </a:pPr>
            <a:r>
              <a:rPr b="0" i="0" lang="en" sz="1600" u="none" cap="none" strike="noStrike">
                <a:solidFill>
                  <a:srgbClr val="000000"/>
                </a:solidFill>
                <a:latin typeface="Calibri"/>
                <a:ea typeface="Calibri"/>
                <a:cs typeface="Calibri"/>
                <a:sym typeface="Calibri"/>
              </a:rPr>
              <a:t>After getting the coordinates data, we created the genome sequences of ACGT by the coordinates using the bioinformatics tools.</a:t>
            </a:r>
            <a:endParaRPr b="0" i="0" sz="16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000000"/>
              </a:buClr>
              <a:buSzPts val="1600"/>
              <a:buFont typeface="Calibri"/>
              <a:buAutoNum type="arabicPeriod"/>
            </a:pPr>
            <a:r>
              <a:rPr b="0" i="0" lang="en" sz="1600" u="none" cap="none" strike="noStrike">
                <a:solidFill>
                  <a:srgbClr val="000000"/>
                </a:solidFill>
                <a:latin typeface="Calibri"/>
                <a:ea typeface="Calibri"/>
                <a:cs typeface="Calibri"/>
                <a:sym typeface="Calibri"/>
              </a:rPr>
              <a:t>After the data was ready, we took two parts:</a:t>
            </a:r>
            <a:endParaRPr b="0" i="0" sz="1600" u="none" cap="none" strike="noStrike">
              <a:solidFill>
                <a:srgbClr val="000000"/>
              </a:solidFill>
              <a:latin typeface="Calibri"/>
              <a:ea typeface="Calibri"/>
              <a:cs typeface="Calibri"/>
              <a:sym typeface="Calibri"/>
            </a:endParaRPr>
          </a:p>
          <a:p>
            <a:pPr indent="-330200" lvl="1" marL="914400" marR="0" rtl="0" algn="l">
              <a:lnSpc>
                <a:spcPct val="100000"/>
              </a:lnSpc>
              <a:spcBef>
                <a:spcPts val="0"/>
              </a:spcBef>
              <a:spcAft>
                <a:spcPts val="0"/>
              </a:spcAft>
              <a:buClr>
                <a:srgbClr val="000000"/>
              </a:buClr>
              <a:buSzPts val="1600"/>
              <a:buFont typeface="Calibri"/>
              <a:buAutoNum type="alphaLcPeriod"/>
            </a:pPr>
            <a:r>
              <a:rPr b="0" i="0" lang="en" sz="1600" u="none" cap="none" strike="noStrike">
                <a:solidFill>
                  <a:srgbClr val="000000"/>
                </a:solidFill>
                <a:latin typeface="Calibri"/>
                <a:ea typeface="Calibri"/>
                <a:cs typeface="Calibri"/>
                <a:sym typeface="Calibri"/>
              </a:rPr>
              <a:t>The regions with high interactions </a:t>
            </a:r>
            <a:endParaRPr b="0" i="0" sz="1600" u="none" cap="none" strike="noStrike">
              <a:solidFill>
                <a:srgbClr val="000000"/>
              </a:solidFill>
              <a:latin typeface="Calibri"/>
              <a:ea typeface="Calibri"/>
              <a:cs typeface="Calibri"/>
              <a:sym typeface="Calibri"/>
            </a:endParaRPr>
          </a:p>
          <a:p>
            <a:pPr indent="-330200" lvl="1" marL="914400" marR="0" rtl="0" algn="l">
              <a:lnSpc>
                <a:spcPct val="100000"/>
              </a:lnSpc>
              <a:spcBef>
                <a:spcPts val="0"/>
              </a:spcBef>
              <a:spcAft>
                <a:spcPts val="0"/>
              </a:spcAft>
              <a:buClr>
                <a:srgbClr val="000000"/>
              </a:buClr>
              <a:buSzPts val="1600"/>
              <a:buFont typeface="Calibri"/>
              <a:buAutoNum type="alphaLcPeriod"/>
            </a:pPr>
            <a:r>
              <a:rPr b="0" i="0" lang="en" sz="1600" u="none" cap="none" strike="noStrike">
                <a:solidFill>
                  <a:srgbClr val="000000"/>
                </a:solidFill>
                <a:latin typeface="Calibri"/>
                <a:ea typeface="Calibri"/>
                <a:cs typeface="Calibri"/>
                <a:sym typeface="Calibri"/>
              </a:rPr>
              <a:t>The regions far away with lesser interaction. </a:t>
            </a:r>
            <a:endParaRPr b="0" i="0" sz="16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This was done to understand the difference between these two regions.</a:t>
            </a:r>
            <a:endParaRPr b="0" i="0" sz="16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000000"/>
              </a:buClr>
              <a:buSzPts val="1600"/>
              <a:buFont typeface="Calibri"/>
              <a:buAutoNum type="arabicPeriod"/>
            </a:pPr>
            <a:r>
              <a:rPr b="0" i="0" lang="en" sz="1600" u="none" cap="none" strike="noStrike">
                <a:solidFill>
                  <a:srgbClr val="000000"/>
                </a:solidFill>
                <a:latin typeface="Calibri"/>
                <a:ea typeface="Calibri"/>
                <a:cs typeface="Calibri"/>
                <a:sym typeface="Calibri"/>
              </a:rPr>
              <a:t>The data was converted in a .txt format suitable for the Markov models and the Deep Learning Models.</a:t>
            </a:r>
            <a:endParaRPr b="0" i="0" sz="1600" u="none" cap="none" strike="noStrike">
              <a:solidFill>
                <a:srgbClr val="000000"/>
              </a:solidFill>
              <a:latin typeface="Calibri"/>
              <a:ea typeface="Calibri"/>
              <a:cs typeface="Calibri"/>
              <a:sym typeface="Calibri"/>
            </a:endParaRPr>
          </a:p>
        </p:txBody>
      </p:sp>
      <p:pic>
        <p:nvPicPr>
          <p:cNvPr id="248" name="Google Shape;248;p18"/>
          <p:cNvPicPr preferRelativeResize="0"/>
          <p:nvPr/>
        </p:nvPicPr>
        <p:blipFill rotWithShape="1">
          <a:blip r:embed="rId5">
            <a:alphaModFix/>
          </a:blip>
          <a:srcRect b="0" l="0" r="0" t="0"/>
          <a:stretch/>
        </p:blipFill>
        <p:spPr>
          <a:xfrm>
            <a:off x="7203275" y="1114450"/>
            <a:ext cx="1490074" cy="1418049"/>
          </a:xfrm>
          <a:prstGeom prst="rect">
            <a:avLst/>
          </a:prstGeom>
          <a:noFill/>
          <a:ln cap="flat" cmpd="sng" w="19050">
            <a:solidFill>
              <a:srgbClr val="695D46"/>
            </a:solidFill>
            <a:prstDash val="solid"/>
            <a:round/>
            <a:headEnd len="sm" w="sm" type="none"/>
            <a:tailEnd len="sm" w="sm" type="none"/>
          </a:ln>
        </p:spPr>
      </p:pic>
      <p:pic>
        <p:nvPicPr>
          <p:cNvPr id="249" name="Google Shape;249;p18"/>
          <p:cNvPicPr preferRelativeResize="0"/>
          <p:nvPr/>
        </p:nvPicPr>
        <p:blipFill rotWithShape="1">
          <a:blip r:embed="rId6">
            <a:alphaModFix/>
          </a:blip>
          <a:srcRect b="0" l="0" r="0" t="0"/>
          <a:stretch/>
        </p:blipFill>
        <p:spPr>
          <a:xfrm>
            <a:off x="7203275" y="2845412"/>
            <a:ext cx="1587825" cy="2001863"/>
          </a:xfrm>
          <a:prstGeom prst="rect">
            <a:avLst/>
          </a:prstGeom>
          <a:noFill/>
          <a:ln cap="flat" cmpd="sng" w="19050">
            <a:solidFill>
              <a:srgbClr val="695D46"/>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9"/>
          <p:cNvSpPr txBox="1"/>
          <p:nvPr>
            <p:ph idx="1" type="body"/>
          </p:nvPr>
        </p:nvSpPr>
        <p:spPr>
          <a:xfrm>
            <a:off x="460275" y="2335850"/>
            <a:ext cx="4545300" cy="1415400"/>
          </a:xfrm>
          <a:prstGeom prst="rect">
            <a:avLst/>
          </a:prstGeom>
          <a:solidFill>
            <a:srgbClr val="D9D2E9"/>
          </a:solid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Accession number: GSE101317</a:t>
            </a:r>
            <a:endParaRPr/>
          </a:p>
          <a:p>
            <a:pPr indent="0" lvl="0" marL="0" rtl="0" algn="l">
              <a:lnSpc>
                <a:spcPct val="115000"/>
              </a:lnSpc>
              <a:spcBef>
                <a:spcPts val="1200"/>
              </a:spcBef>
              <a:spcAft>
                <a:spcPts val="0"/>
              </a:spcAft>
              <a:buSzPts val="1300"/>
              <a:buNone/>
            </a:pPr>
            <a:r>
              <a:rPr lang="en"/>
              <a:t>Link: </a:t>
            </a:r>
            <a:r>
              <a:rPr lang="en" u="sng">
                <a:solidFill>
                  <a:schemeClr val="hlink"/>
                </a:solidFill>
                <a:hlinkClick r:id="rId3"/>
              </a:rPr>
              <a:t>https://www.nature.com/articles/s41467-017-02526-9</a:t>
            </a:r>
            <a:endParaRPr/>
          </a:p>
          <a:p>
            <a:pPr indent="0" lvl="0" marL="0" rtl="0" algn="l">
              <a:lnSpc>
                <a:spcPct val="115000"/>
              </a:lnSpc>
              <a:spcBef>
                <a:spcPts val="1200"/>
              </a:spcBef>
              <a:spcAft>
                <a:spcPts val="1200"/>
              </a:spcAft>
              <a:buSzPts val="1300"/>
              <a:buNone/>
            </a:pPr>
            <a:r>
              <a:rPr lang="en"/>
              <a:t>NCBI -&gt; downloaded the files with domain coordinates</a:t>
            </a:r>
            <a:endParaRPr/>
          </a:p>
        </p:txBody>
      </p:sp>
      <p:pic>
        <p:nvPicPr>
          <p:cNvPr id="255" name="Google Shape;255;p19"/>
          <p:cNvPicPr preferRelativeResize="0"/>
          <p:nvPr/>
        </p:nvPicPr>
        <p:blipFill rotWithShape="1">
          <a:blip r:embed="rId4">
            <a:alphaModFix/>
          </a:blip>
          <a:srcRect b="0" l="0" r="0" t="0"/>
          <a:stretch/>
        </p:blipFill>
        <p:spPr>
          <a:xfrm>
            <a:off x="5227924" y="506325"/>
            <a:ext cx="3582775" cy="4257450"/>
          </a:xfrm>
          <a:prstGeom prst="rect">
            <a:avLst/>
          </a:prstGeom>
          <a:noFill/>
          <a:ln cap="flat" cmpd="sng" w="9525">
            <a:solidFill>
              <a:schemeClr val="dk2"/>
            </a:solidFill>
            <a:prstDash val="solid"/>
            <a:round/>
            <a:headEnd len="sm" w="sm" type="none"/>
            <a:tailEnd len="sm" w="sm" type="none"/>
          </a:ln>
        </p:spPr>
      </p:pic>
      <p:pic>
        <p:nvPicPr>
          <p:cNvPr id="256" name="Google Shape;256;p19"/>
          <p:cNvPicPr preferRelativeResize="0"/>
          <p:nvPr/>
        </p:nvPicPr>
        <p:blipFill rotWithShape="1">
          <a:blip r:embed="rId5">
            <a:alphaModFix/>
          </a:blip>
          <a:srcRect b="0" l="0" r="0" t="0"/>
          <a:stretch/>
        </p:blipFill>
        <p:spPr>
          <a:xfrm>
            <a:off x="699563" y="1093100"/>
            <a:ext cx="4066675" cy="986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ctrTitle"/>
          </p:nvPr>
        </p:nvSpPr>
        <p:spPr>
          <a:xfrm>
            <a:off x="729625" y="611500"/>
            <a:ext cx="76881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780"/>
              <a:t>RoadMap</a:t>
            </a:r>
            <a:endParaRPr sz="2780"/>
          </a:p>
        </p:txBody>
      </p:sp>
      <p:sp>
        <p:nvSpPr>
          <p:cNvPr id="96" name="Google Shape;96;p2"/>
          <p:cNvSpPr txBox="1"/>
          <p:nvPr>
            <p:ph idx="1" type="subTitle"/>
          </p:nvPr>
        </p:nvSpPr>
        <p:spPr>
          <a:xfrm>
            <a:off x="729625" y="1420850"/>
            <a:ext cx="7688100" cy="3444000"/>
          </a:xfrm>
          <a:prstGeom prst="rect">
            <a:avLst/>
          </a:prstGeom>
          <a:noFill/>
          <a:ln>
            <a:noFill/>
          </a:ln>
        </p:spPr>
        <p:txBody>
          <a:bodyPr anchorCtr="0" anchor="t" bIns="91425" lIns="91425" spcFirstLastPara="1" rIns="91425" wrap="square" tIns="91425">
            <a:normAutofit lnSpcReduction="10000"/>
          </a:bodyPr>
          <a:lstStyle/>
          <a:p>
            <a:pPr indent="-330200" lvl="0" marL="457200" rtl="0" algn="l">
              <a:lnSpc>
                <a:spcPct val="100000"/>
              </a:lnSpc>
              <a:spcBef>
                <a:spcPts val="0"/>
              </a:spcBef>
              <a:spcAft>
                <a:spcPts val="0"/>
              </a:spcAft>
              <a:buSzPts val="1600"/>
              <a:buAutoNum type="arabicPeriod"/>
            </a:pPr>
            <a:r>
              <a:rPr lang="en"/>
              <a:t>Problem Statement</a:t>
            </a:r>
            <a:endParaRPr/>
          </a:p>
          <a:p>
            <a:pPr indent="-330200" lvl="0" marL="457200" rtl="0" algn="l">
              <a:lnSpc>
                <a:spcPct val="100000"/>
              </a:lnSpc>
              <a:spcBef>
                <a:spcPts val="0"/>
              </a:spcBef>
              <a:spcAft>
                <a:spcPts val="0"/>
              </a:spcAft>
              <a:buSzPts val="1600"/>
              <a:buAutoNum type="arabicPeriod"/>
            </a:pPr>
            <a:r>
              <a:rPr lang="en"/>
              <a:t>Objectives</a:t>
            </a:r>
            <a:endParaRPr/>
          </a:p>
          <a:p>
            <a:pPr indent="-330200" lvl="0" marL="457200" rtl="0" algn="l">
              <a:lnSpc>
                <a:spcPct val="100000"/>
              </a:lnSpc>
              <a:spcBef>
                <a:spcPts val="0"/>
              </a:spcBef>
              <a:spcAft>
                <a:spcPts val="0"/>
              </a:spcAft>
              <a:buSzPts val="1600"/>
              <a:buAutoNum type="arabicPeriod"/>
            </a:pPr>
            <a:r>
              <a:rPr lang="en"/>
              <a:t>Designed Methodology</a:t>
            </a:r>
            <a:endParaRPr/>
          </a:p>
          <a:p>
            <a:pPr indent="-330200" lvl="0" marL="457200" rtl="0" algn="l">
              <a:lnSpc>
                <a:spcPct val="100000"/>
              </a:lnSpc>
              <a:spcBef>
                <a:spcPts val="0"/>
              </a:spcBef>
              <a:spcAft>
                <a:spcPts val="0"/>
              </a:spcAft>
              <a:buSzPts val="1600"/>
              <a:buAutoNum type="arabicPeriod"/>
            </a:pPr>
            <a:r>
              <a:rPr lang="en"/>
              <a:t>Requirements</a:t>
            </a:r>
            <a:endParaRPr/>
          </a:p>
          <a:p>
            <a:pPr indent="-330200" lvl="0" marL="457200" rtl="0" algn="l">
              <a:lnSpc>
                <a:spcPct val="100000"/>
              </a:lnSpc>
              <a:spcBef>
                <a:spcPts val="0"/>
              </a:spcBef>
              <a:spcAft>
                <a:spcPts val="0"/>
              </a:spcAft>
              <a:buSzPts val="1600"/>
              <a:buAutoNum type="arabicPeriod"/>
            </a:pPr>
            <a:r>
              <a:rPr lang="en"/>
              <a:t> Dataset generation</a:t>
            </a:r>
            <a:endParaRPr/>
          </a:p>
          <a:p>
            <a:pPr indent="-330200" lvl="0" marL="457200" rtl="0" algn="l">
              <a:lnSpc>
                <a:spcPct val="100000"/>
              </a:lnSpc>
              <a:spcBef>
                <a:spcPts val="0"/>
              </a:spcBef>
              <a:spcAft>
                <a:spcPts val="0"/>
              </a:spcAft>
              <a:buSzPts val="1600"/>
              <a:buAutoNum type="arabicPeriod"/>
            </a:pPr>
            <a:r>
              <a:rPr lang="en"/>
              <a:t>Data Flow Diagrams</a:t>
            </a:r>
            <a:endParaRPr/>
          </a:p>
          <a:p>
            <a:pPr indent="-330200" lvl="0" marL="457200" rtl="0" algn="l">
              <a:lnSpc>
                <a:spcPct val="100000"/>
              </a:lnSpc>
              <a:spcBef>
                <a:spcPts val="0"/>
              </a:spcBef>
              <a:spcAft>
                <a:spcPts val="0"/>
              </a:spcAft>
              <a:buSzPts val="1600"/>
              <a:buAutoNum type="arabicPeriod"/>
            </a:pPr>
            <a:r>
              <a:rPr lang="en"/>
              <a:t>Activity Diagram</a:t>
            </a:r>
            <a:endParaRPr/>
          </a:p>
          <a:p>
            <a:pPr indent="-330200" lvl="0" marL="457200" rtl="0" algn="l">
              <a:lnSpc>
                <a:spcPct val="100000"/>
              </a:lnSpc>
              <a:spcBef>
                <a:spcPts val="0"/>
              </a:spcBef>
              <a:spcAft>
                <a:spcPts val="0"/>
              </a:spcAft>
              <a:buSzPts val="1600"/>
              <a:buAutoNum type="arabicPeriod"/>
            </a:pPr>
            <a:r>
              <a:rPr lang="en"/>
              <a:t>Higher Order Markov Models on Dummy Data</a:t>
            </a:r>
            <a:endParaRPr/>
          </a:p>
          <a:p>
            <a:pPr indent="-330200" lvl="0" marL="457200" rtl="0" algn="l">
              <a:lnSpc>
                <a:spcPct val="100000"/>
              </a:lnSpc>
              <a:spcBef>
                <a:spcPts val="0"/>
              </a:spcBef>
              <a:spcAft>
                <a:spcPts val="0"/>
              </a:spcAft>
              <a:buSzPts val="1600"/>
              <a:buAutoNum type="arabicPeriod"/>
            </a:pPr>
            <a:r>
              <a:rPr lang="en"/>
              <a:t>Cross Validation of Statistical Models.</a:t>
            </a:r>
            <a:endParaRPr/>
          </a:p>
          <a:p>
            <a:pPr indent="-330200" lvl="0" marL="457200" rtl="0" algn="l">
              <a:lnSpc>
                <a:spcPct val="100000"/>
              </a:lnSpc>
              <a:spcBef>
                <a:spcPts val="0"/>
              </a:spcBef>
              <a:spcAft>
                <a:spcPts val="0"/>
              </a:spcAft>
              <a:buSzPts val="1600"/>
              <a:buAutoNum type="arabicPeriod"/>
            </a:pPr>
            <a:r>
              <a:rPr lang="en"/>
              <a:t>Why is Deep Learning Important in genomics.</a:t>
            </a:r>
            <a:endParaRPr/>
          </a:p>
          <a:p>
            <a:pPr indent="-330200" lvl="0" marL="457200" rtl="0" algn="l">
              <a:lnSpc>
                <a:spcPct val="100000"/>
              </a:lnSpc>
              <a:spcBef>
                <a:spcPts val="0"/>
              </a:spcBef>
              <a:spcAft>
                <a:spcPts val="0"/>
              </a:spcAft>
              <a:buSzPts val="1600"/>
              <a:buAutoNum type="arabicPeriod"/>
            </a:pPr>
            <a:r>
              <a:rPr lang="en"/>
              <a:t>CNN Model Architecture</a:t>
            </a:r>
            <a:endParaRPr/>
          </a:p>
          <a:p>
            <a:pPr indent="-330200" lvl="0" marL="457200" rtl="0" algn="l">
              <a:lnSpc>
                <a:spcPct val="100000"/>
              </a:lnSpc>
              <a:spcBef>
                <a:spcPts val="0"/>
              </a:spcBef>
              <a:spcAft>
                <a:spcPts val="0"/>
              </a:spcAft>
              <a:buSzPts val="1600"/>
              <a:buAutoNum type="arabicPeriod"/>
            </a:pPr>
            <a:r>
              <a:rPr lang="en"/>
              <a:t>CNN Results &amp; Cross Validation</a:t>
            </a:r>
            <a:endParaRPr/>
          </a:p>
          <a:p>
            <a:pPr indent="-330200" lvl="0" marL="457200" rtl="0" algn="l">
              <a:lnSpc>
                <a:spcPct val="100000"/>
              </a:lnSpc>
              <a:spcBef>
                <a:spcPts val="0"/>
              </a:spcBef>
              <a:spcAft>
                <a:spcPts val="0"/>
              </a:spcAft>
              <a:buSzPts val="1600"/>
              <a:buAutoNum type="arabicPeriod"/>
            </a:pPr>
            <a:r>
              <a:rPr lang="en"/>
              <a:t>What is Explainable AI</a:t>
            </a:r>
            <a:endParaRPr/>
          </a:p>
          <a:p>
            <a:pPr indent="-330200" lvl="0" marL="457200" rtl="0" algn="l">
              <a:lnSpc>
                <a:spcPct val="100000"/>
              </a:lnSpc>
              <a:spcBef>
                <a:spcPts val="0"/>
              </a:spcBef>
              <a:spcAft>
                <a:spcPts val="0"/>
              </a:spcAft>
              <a:buSzPts val="1600"/>
              <a:buAutoNum type="arabicPeriod"/>
            </a:pPr>
            <a:r>
              <a:rPr lang="en"/>
              <a:t>Future Work, Conclusions, Accomplishments, References.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0"/>
          <p:cNvSpPr txBox="1"/>
          <p:nvPr>
            <p:ph type="title"/>
          </p:nvPr>
        </p:nvSpPr>
        <p:spPr>
          <a:xfrm>
            <a:off x="761625" y="373825"/>
            <a:ext cx="7505700" cy="477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Shift of 500</a:t>
            </a:r>
            <a:endParaRPr b="1" u="sng"/>
          </a:p>
        </p:txBody>
      </p:sp>
      <p:pic>
        <p:nvPicPr>
          <p:cNvPr id="262" name="Google Shape;262;p20"/>
          <p:cNvPicPr preferRelativeResize="0"/>
          <p:nvPr/>
        </p:nvPicPr>
        <p:blipFill rotWithShape="1">
          <a:blip r:embed="rId3">
            <a:alphaModFix/>
          </a:blip>
          <a:srcRect b="0" l="0" r="0" t="0"/>
          <a:stretch/>
        </p:blipFill>
        <p:spPr>
          <a:xfrm>
            <a:off x="3663350" y="1722025"/>
            <a:ext cx="4603976" cy="1699425"/>
          </a:xfrm>
          <a:prstGeom prst="rect">
            <a:avLst/>
          </a:prstGeom>
          <a:noFill/>
          <a:ln cap="flat" cmpd="sng" w="9525">
            <a:solidFill>
              <a:schemeClr val="dk2"/>
            </a:solidFill>
            <a:prstDash val="solid"/>
            <a:round/>
            <a:headEnd len="sm" w="sm" type="none"/>
            <a:tailEnd len="sm" w="sm" type="none"/>
          </a:ln>
        </p:spPr>
      </p:pic>
      <p:pic>
        <p:nvPicPr>
          <p:cNvPr id="263" name="Google Shape;263;p20"/>
          <p:cNvPicPr preferRelativeResize="0"/>
          <p:nvPr/>
        </p:nvPicPr>
        <p:blipFill rotWithShape="1">
          <a:blip r:embed="rId4">
            <a:alphaModFix/>
          </a:blip>
          <a:srcRect b="0" l="0" r="0" t="0"/>
          <a:stretch/>
        </p:blipFill>
        <p:spPr>
          <a:xfrm>
            <a:off x="1261750" y="1570812"/>
            <a:ext cx="1587825" cy="2001863"/>
          </a:xfrm>
          <a:prstGeom prst="rect">
            <a:avLst/>
          </a:prstGeom>
          <a:noFill/>
          <a:ln cap="flat" cmpd="sng" w="19050">
            <a:solidFill>
              <a:srgbClr val="695D46"/>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1"/>
          <p:cNvSpPr txBox="1"/>
          <p:nvPr>
            <p:ph type="title"/>
          </p:nvPr>
        </p:nvSpPr>
        <p:spPr>
          <a:xfrm>
            <a:off x="819150" y="288375"/>
            <a:ext cx="7505700" cy="477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Shift of 500</a:t>
            </a:r>
            <a:endParaRPr b="1" u="sng"/>
          </a:p>
        </p:txBody>
      </p:sp>
      <p:pic>
        <p:nvPicPr>
          <p:cNvPr id="269" name="Google Shape;269;p21"/>
          <p:cNvPicPr preferRelativeResize="0"/>
          <p:nvPr/>
        </p:nvPicPr>
        <p:blipFill rotWithShape="1">
          <a:blip r:embed="rId3">
            <a:alphaModFix/>
          </a:blip>
          <a:srcRect b="0" l="0" r="0" t="0"/>
          <a:stretch/>
        </p:blipFill>
        <p:spPr>
          <a:xfrm>
            <a:off x="506550" y="1566375"/>
            <a:ext cx="3374175" cy="950475"/>
          </a:xfrm>
          <a:prstGeom prst="rect">
            <a:avLst/>
          </a:prstGeom>
          <a:noFill/>
          <a:ln cap="flat" cmpd="sng" w="9525">
            <a:solidFill>
              <a:schemeClr val="dk2"/>
            </a:solidFill>
            <a:prstDash val="solid"/>
            <a:round/>
            <a:headEnd len="sm" w="sm" type="none"/>
            <a:tailEnd len="sm" w="sm" type="none"/>
          </a:ln>
        </p:spPr>
      </p:pic>
      <p:pic>
        <p:nvPicPr>
          <p:cNvPr id="270" name="Google Shape;270;p21"/>
          <p:cNvPicPr preferRelativeResize="0"/>
          <p:nvPr/>
        </p:nvPicPr>
        <p:blipFill rotWithShape="1">
          <a:blip r:embed="rId4">
            <a:alphaModFix/>
          </a:blip>
          <a:srcRect b="0" l="0" r="0" t="0"/>
          <a:stretch/>
        </p:blipFill>
        <p:spPr>
          <a:xfrm>
            <a:off x="4822125" y="1447637"/>
            <a:ext cx="3663424" cy="1993675"/>
          </a:xfrm>
          <a:prstGeom prst="rect">
            <a:avLst/>
          </a:prstGeom>
          <a:noFill/>
          <a:ln cap="flat" cmpd="sng" w="9525">
            <a:solidFill>
              <a:schemeClr val="dk2"/>
            </a:solidFill>
            <a:prstDash val="solid"/>
            <a:round/>
            <a:headEnd len="sm" w="sm" type="none"/>
            <a:tailEnd len="sm" w="sm" type="none"/>
          </a:ln>
        </p:spPr>
      </p:pic>
      <p:pic>
        <p:nvPicPr>
          <p:cNvPr id="271" name="Google Shape;271;p21"/>
          <p:cNvPicPr preferRelativeResize="0"/>
          <p:nvPr/>
        </p:nvPicPr>
        <p:blipFill rotWithShape="1">
          <a:blip r:embed="rId5">
            <a:alphaModFix/>
          </a:blip>
          <a:srcRect b="0" l="0" r="0" t="0"/>
          <a:stretch/>
        </p:blipFill>
        <p:spPr>
          <a:xfrm>
            <a:off x="426025" y="4017475"/>
            <a:ext cx="4709274" cy="534225"/>
          </a:xfrm>
          <a:prstGeom prst="rect">
            <a:avLst/>
          </a:prstGeom>
          <a:noFill/>
          <a:ln cap="flat" cmpd="sng" w="9525">
            <a:solidFill>
              <a:schemeClr val="dk2"/>
            </a:solidFill>
            <a:prstDash val="solid"/>
            <a:round/>
            <a:headEnd len="sm" w="sm" type="none"/>
            <a:tailEnd len="sm" w="sm" type="none"/>
          </a:ln>
        </p:spPr>
      </p:pic>
      <p:sp>
        <p:nvSpPr>
          <p:cNvPr id="272" name="Google Shape;272;p21"/>
          <p:cNvSpPr txBox="1"/>
          <p:nvPr/>
        </p:nvSpPr>
        <p:spPr>
          <a:xfrm>
            <a:off x="819150" y="966075"/>
            <a:ext cx="246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1. Bed file</a:t>
            </a:r>
            <a:endParaRPr b="0" i="0" sz="1400" u="none" cap="none" strike="noStrike">
              <a:solidFill>
                <a:srgbClr val="000000"/>
              </a:solidFill>
              <a:latin typeface="Calibri"/>
              <a:ea typeface="Calibri"/>
              <a:cs typeface="Calibri"/>
              <a:sym typeface="Calibri"/>
            </a:endParaRPr>
          </a:p>
        </p:txBody>
      </p:sp>
      <p:sp>
        <p:nvSpPr>
          <p:cNvPr id="273" name="Google Shape;273;p21"/>
          <p:cNvSpPr txBox="1"/>
          <p:nvPr/>
        </p:nvSpPr>
        <p:spPr>
          <a:xfrm>
            <a:off x="4741575" y="966075"/>
            <a:ext cx="246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2. Fasta file</a:t>
            </a:r>
            <a:endParaRPr b="0" i="0" sz="1400" u="none" cap="none" strike="noStrike">
              <a:solidFill>
                <a:srgbClr val="000000"/>
              </a:solidFill>
              <a:latin typeface="Calibri"/>
              <a:ea typeface="Calibri"/>
              <a:cs typeface="Calibri"/>
              <a:sym typeface="Calibri"/>
            </a:endParaRPr>
          </a:p>
        </p:txBody>
      </p:sp>
      <p:sp>
        <p:nvSpPr>
          <p:cNvPr id="274" name="Google Shape;274;p21"/>
          <p:cNvSpPr txBox="1"/>
          <p:nvPr/>
        </p:nvSpPr>
        <p:spPr>
          <a:xfrm>
            <a:off x="681100" y="3385313"/>
            <a:ext cx="246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3. Textfile for models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2"/>
          <p:cNvSpPr/>
          <p:nvPr/>
        </p:nvSpPr>
        <p:spPr>
          <a:xfrm>
            <a:off x="467300" y="1852575"/>
            <a:ext cx="854400" cy="61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2"/>
          <p:cNvSpPr/>
          <p:nvPr/>
        </p:nvSpPr>
        <p:spPr>
          <a:xfrm>
            <a:off x="7175525" y="1907925"/>
            <a:ext cx="1500000" cy="6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2"/>
          <p:cNvSpPr/>
          <p:nvPr/>
        </p:nvSpPr>
        <p:spPr>
          <a:xfrm>
            <a:off x="3692162" y="1781925"/>
            <a:ext cx="1372800" cy="756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2"/>
          <p:cNvSpPr txBox="1"/>
          <p:nvPr/>
        </p:nvSpPr>
        <p:spPr>
          <a:xfrm>
            <a:off x="1426975" y="1467675"/>
            <a:ext cx="24339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Genome coordinate data (&lt;1MB) </a:t>
            </a:r>
            <a:endParaRPr b="0" i="0" sz="1300" u="none" cap="none" strike="noStrike">
              <a:solidFill>
                <a:srgbClr val="000000"/>
              </a:solidFill>
              <a:latin typeface="Calibri"/>
              <a:ea typeface="Calibri"/>
              <a:cs typeface="Calibri"/>
              <a:sym typeface="Calibri"/>
            </a:endParaRPr>
          </a:p>
        </p:txBody>
      </p:sp>
      <p:sp>
        <p:nvSpPr>
          <p:cNvPr id="283" name="Google Shape;283;p22"/>
          <p:cNvSpPr txBox="1"/>
          <p:nvPr/>
        </p:nvSpPr>
        <p:spPr>
          <a:xfrm>
            <a:off x="5064938" y="1085800"/>
            <a:ext cx="1872600" cy="9852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Higher Order Markov Models </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Deep Learning - CNN architecture</a:t>
            </a:r>
            <a:endParaRPr b="0" i="0" sz="1300" u="none" cap="none" strike="noStrike">
              <a:solidFill>
                <a:srgbClr val="000000"/>
              </a:solidFill>
              <a:latin typeface="Calibri"/>
              <a:ea typeface="Calibri"/>
              <a:cs typeface="Calibri"/>
              <a:sym typeface="Calibri"/>
            </a:endParaRPr>
          </a:p>
        </p:txBody>
      </p:sp>
      <p:sp>
        <p:nvSpPr>
          <p:cNvPr id="284" name="Google Shape;284;p22"/>
          <p:cNvSpPr txBox="1"/>
          <p:nvPr/>
        </p:nvSpPr>
        <p:spPr>
          <a:xfrm>
            <a:off x="7790825" y="2825725"/>
            <a:ext cx="9984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To backtrack and answer “WHY”</a:t>
            </a:r>
            <a:endParaRPr b="0" i="0" sz="1300" u="none" cap="none" strike="noStrike">
              <a:solidFill>
                <a:srgbClr val="000000"/>
              </a:solidFill>
              <a:latin typeface="Calibri"/>
              <a:ea typeface="Calibri"/>
              <a:cs typeface="Calibri"/>
              <a:sym typeface="Calibri"/>
            </a:endParaRPr>
          </a:p>
        </p:txBody>
      </p:sp>
      <p:sp>
        <p:nvSpPr>
          <p:cNvPr id="285" name="Google Shape;285;p22"/>
          <p:cNvSpPr txBox="1"/>
          <p:nvPr/>
        </p:nvSpPr>
        <p:spPr>
          <a:xfrm>
            <a:off x="543650" y="1960275"/>
            <a:ext cx="70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INPUT</a:t>
            </a:r>
            <a:endParaRPr b="0" i="0" sz="1400" u="none" cap="none" strike="noStrike">
              <a:solidFill>
                <a:srgbClr val="000000"/>
              </a:solidFill>
              <a:latin typeface="Calibri"/>
              <a:ea typeface="Calibri"/>
              <a:cs typeface="Calibri"/>
              <a:sym typeface="Calibri"/>
            </a:endParaRPr>
          </a:p>
        </p:txBody>
      </p:sp>
      <p:sp>
        <p:nvSpPr>
          <p:cNvPr id="286" name="Google Shape;286;p22"/>
          <p:cNvSpPr txBox="1"/>
          <p:nvPr/>
        </p:nvSpPr>
        <p:spPr>
          <a:xfrm>
            <a:off x="3692139" y="1960275"/>
            <a:ext cx="137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CLASSIFICATION</a:t>
            </a:r>
            <a:endParaRPr b="0" i="0" sz="1400" u="none" cap="none" strike="noStrike">
              <a:solidFill>
                <a:srgbClr val="000000"/>
              </a:solidFill>
              <a:latin typeface="Calibri"/>
              <a:ea typeface="Calibri"/>
              <a:cs typeface="Calibri"/>
              <a:sym typeface="Calibri"/>
            </a:endParaRPr>
          </a:p>
        </p:txBody>
      </p:sp>
      <p:sp>
        <p:nvSpPr>
          <p:cNvPr id="287" name="Google Shape;287;p22"/>
          <p:cNvSpPr txBox="1"/>
          <p:nvPr/>
        </p:nvSpPr>
        <p:spPr>
          <a:xfrm>
            <a:off x="7239125" y="2015625"/>
            <a:ext cx="137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EXPLAINABLE AI</a:t>
            </a:r>
            <a:endParaRPr b="0" i="0" sz="1400" u="none" cap="none" strike="noStrike">
              <a:solidFill>
                <a:srgbClr val="000000"/>
              </a:solidFill>
              <a:latin typeface="Calibri"/>
              <a:ea typeface="Calibri"/>
              <a:cs typeface="Calibri"/>
              <a:sym typeface="Calibri"/>
            </a:endParaRPr>
          </a:p>
        </p:txBody>
      </p:sp>
      <p:sp>
        <p:nvSpPr>
          <p:cNvPr id="288" name="Google Shape;288;p22"/>
          <p:cNvSpPr/>
          <p:nvPr/>
        </p:nvSpPr>
        <p:spPr>
          <a:xfrm>
            <a:off x="1426975" y="1960275"/>
            <a:ext cx="2168100" cy="400200"/>
          </a:xfrm>
          <a:prstGeom prst="rightArrow">
            <a:avLst>
              <a:gd fmla="val 34258"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2"/>
          <p:cNvSpPr txBox="1"/>
          <p:nvPr>
            <p:ph type="title"/>
          </p:nvPr>
        </p:nvSpPr>
        <p:spPr>
          <a:xfrm>
            <a:off x="819150" y="268325"/>
            <a:ext cx="34245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u="sng"/>
              <a:t>Data flow Diagram</a:t>
            </a:r>
            <a:endParaRPr b="1" u="sng"/>
          </a:p>
        </p:txBody>
      </p:sp>
      <p:pic>
        <p:nvPicPr>
          <p:cNvPr id="290" name="Google Shape;290;p22"/>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
        <p:nvSpPr>
          <p:cNvPr id="291" name="Google Shape;291;p22"/>
          <p:cNvSpPr/>
          <p:nvPr/>
        </p:nvSpPr>
        <p:spPr>
          <a:xfrm>
            <a:off x="612625" y="3704425"/>
            <a:ext cx="854400" cy="656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2"/>
          <p:cNvSpPr txBox="1"/>
          <p:nvPr/>
        </p:nvSpPr>
        <p:spPr>
          <a:xfrm>
            <a:off x="612625" y="3832675"/>
            <a:ext cx="854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OUTPUT</a:t>
            </a:r>
            <a:endParaRPr b="0" i="0" sz="1400" u="none" cap="none" strike="noStrike">
              <a:solidFill>
                <a:srgbClr val="000000"/>
              </a:solidFill>
              <a:latin typeface="Calibri"/>
              <a:ea typeface="Calibri"/>
              <a:cs typeface="Calibri"/>
              <a:sym typeface="Calibri"/>
            </a:endParaRPr>
          </a:p>
        </p:txBody>
      </p:sp>
      <p:sp>
        <p:nvSpPr>
          <p:cNvPr id="293" name="Google Shape;293;p22"/>
          <p:cNvSpPr/>
          <p:nvPr/>
        </p:nvSpPr>
        <p:spPr>
          <a:xfrm flipH="1" rot="-5400000">
            <a:off x="6367750" y="2892475"/>
            <a:ext cx="1473300" cy="1207500"/>
          </a:xfrm>
          <a:prstGeom prst="bentUpArrow">
            <a:avLst>
              <a:gd fmla="val 12852" name="adj1"/>
              <a:gd fmla="val 17113" name="adj2"/>
              <a:gd fmla="val 18890" name="adj3"/>
            </a:avLst>
          </a:prstGeom>
          <a:solidFill>
            <a:schemeClr val="dk2"/>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2"/>
          <p:cNvSpPr/>
          <p:nvPr/>
        </p:nvSpPr>
        <p:spPr>
          <a:xfrm rot="10800000">
            <a:off x="1605725" y="3832675"/>
            <a:ext cx="3168600" cy="448500"/>
          </a:xfrm>
          <a:prstGeom prst="rightArrow">
            <a:avLst>
              <a:gd fmla="val 34169" name="adj1"/>
              <a:gd fmla="val 317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2"/>
          <p:cNvSpPr/>
          <p:nvPr/>
        </p:nvSpPr>
        <p:spPr>
          <a:xfrm>
            <a:off x="5155375" y="2022675"/>
            <a:ext cx="1872600" cy="448500"/>
          </a:xfrm>
          <a:prstGeom prst="rightArrow">
            <a:avLst>
              <a:gd fmla="val 34036" name="adj1"/>
              <a:gd fmla="val 51182"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2"/>
          <p:cNvSpPr/>
          <p:nvPr/>
        </p:nvSpPr>
        <p:spPr>
          <a:xfrm>
            <a:off x="4917975" y="3654325"/>
            <a:ext cx="1500000" cy="756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2"/>
          <p:cNvSpPr txBox="1"/>
          <p:nvPr/>
        </p:nvSpPr>
        <p:spPr>
          <a:xfrm>
            <a:off x="5021925" y="3749350"/>
            <a:ext cx="1292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DATA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VISUALIZATION</a:t>
            </a:r>
            <a:endParaRPr b="0" i="0" sz="1400" u="none" cap="none" strike="noStrike">
              <a:solidFill>
                <a:srgbClr val="000000"/>
              </a:solidFill>
              <a:latin typeface="Calibri"/>
              <a:ea typeface="Calibri"/>
              <a:cs typeface="Calibri"/>
              <a:sym typeface="Calibri"/>
            </a:endParaRPr>
          </a:p>
        </p:txBody>
      </p:sp>
      <p:sp>
        <p:nvSpPr>
          <p:cNvPr id="298" name="Google Shape;298;p22"/>
          <p:cNvSpPr txBox="1"/>
          <p:nvPr/>
        </p:nvSpPr>
        <p:spPr>
          <a:xfrm>
            <a:off x="1801600" y="2825725"/>
            <a:ext cx="3743400" cy="9852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Accuracy </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AUC RoC Curve </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Precision Recall Curve </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Confusion Matrix </a:t>
            </a:r>
            <a:endParaRPr b="0" i="0" sz="130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3"/>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Activity Diagram for markov models</a:t>
            </a:r>
            <a:endParaRPr b="1" u="sng"/>
          </a:p>
        </p:txBody>
      </p:sp>
      <p:pic>
        <p:nvPicPr>
          <p:cNvPr id="304" name="Google Shape;304;p23"/>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pic>
        <p:nvPicPr>
          <p:cNvPr id="305" name="Google Shape;305;p23"/>
          <p:cNvPicPr preferRelativeResize="0"/>
          <p:nvPr/>
        </p:nvPicPr>
        <p:blipFill rotWithShape="1">
          <a:blip r:embed="rId4">
            <a:alphaModFix/>
          </a:blip>
          <a:srcRect b="0" l="0" r="0" t="0"/>
          <a:stretch/>
        </p:blipFill>
        <p:spPr>
          <a:xfrm>
            <a:off x="1129400" y="1012850"/>
            <a:ext cx="6885201" cy="39327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4"/>
          <p:cNvSpPr txBox="1"/>
          <p:nvPr>
            <p:ph type="title"/>
          </p:nvPr>
        </p:nvSpPr>
        <p:spPr>
          <a:xfrm>
            <a:off x="496975" y="36827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a:t>Metrics for Classification</a:t>
            </a:r>
            <a:endParaRPr/>
          </a:p>
        </p:txBody>
      </p:sp>
      <p:sp>
        <p:nvSpPr>
          <p:cNvPr id="311" name="Google Shape;311;p24"/>
          <p:cNvSpPr txBox="1"/>
          <p:nvPr>
            <p:ph idx="1" type="body"/>
          </p:nvPr>
        </p:nvSpPr>
        <p:spPr>
          <a:xfrm>
            <a:off x="496975" y="1266325"/>
            <a:ext cx="4335900" cy="1104000"/>
          </a:xfrm>
          <a:prstGeom prst="rect">
            <a:avLst/>
          </a:prstGeom>
          <a:solidFill>
            <a:srgbClr val="FFF2CC"/>
          </a:solidFill>
          <a:ln>
            <a:noFill/>
          </a:ln>
        </p:spPr>
        <p:txBody>
          <a:bodyPr anchorCtr="0" anchor="t" bIns="91425" lIns="91425" spcFirstLastPara="1" rIns="91425" wrap="square" tIns="91425">
            <a:normAutofit fontScale="92500"/>
          </a:bodyPr>
          <a:lstStyle/>
          <a:p>
            <a:pPr indent="-304989" lvl="0" marL="457200" rtl="0" algn="l">
              <a:lnSpc>
                <a:spcPct val="115000"/>
              </a:lnSpc>
              <a:spcBef>
                <a:spcPts val="0"/>
              </a:spcBef>
              <a:spcAft>
                <a:spcPts val="0"/>
              </a:spcAft>
              <a:buSzPct val="100000"/>
              <a:buChar char="●"/>
            </a:pPr>
            <a:r>
              <a:rPr lang="en"/>
              <a:t>Accuracy: sklearn.metrics.accuracy_score</a:t>
            </a:r>
            <a:endParaRPr/>
          </a:p>
          <a:p>
            <a:pPr indent="-304989" lvl="0" marL="457200" rtl="0" algn="l">
              <a:lnSpc>
                <a:spcPct val="115000"/>
              </a:lnSpc>
              <a:spcBef>
                <a:spcPts val="0"/>
              </a:spcBef>
              <a:spcAft>
                <a:spcPts val="0"/>
              </a:spcAft>
              <a:buSzPct val="100000"/>
              <a:buChar char="●"/>
            </a:pPr>
            <a:r>
              <a:rPr lang="en"/>
              <a:t>Confusion Matrix: sklearn.metrics.confusion_matrix</a:t>
            </a:r>
            <a:endParaRPr/>
          </a:p>
          <a:p>
            <a:pPr indent="-304989" lvl="0" marL="457200" rtl="0" algn="l">
              <a:lnSpc>
                <a:spcPct val="115000"/>
              </a:lnSpc>
              <a:spcBef>
                <a:spcPts val="0"/>
              </a:spcBef>
              <a:spcAft>
                <a:spcPts val="0"/>
              </a:spcAft>
              <a:buSzPct val="100000"/>
              <a:buChar char="●"/>
            </a:pPr>
            <a:r>
              <a:rPr lang="en"/>
              <a:t>AUC ROC: sklearn.metrics.roc_auc_score</a:t>
            </a:r>
            <a:endParaRPr/>
          </a:p>
          <a:p>
            <a:pPr indent="-304989" lvl="0" marL="457200" rtl="0" algn="l">
              <a:lnSpc>
                <a:spcPct val="115000"/>
              </a:lnSpc>
              <a:spcBef>
                <a:spcPts val="0"/>
              </a:spcBef>
              <a:spcAft>
                <a:spcPts val="0"/>
              </a:spcAft>
              <a:buSzPct val="100000"/>
              <a:buChar char="●"/>
            </a:pPr>
            <a:r>
              <a:rPr lang="en"/>
              <a:t>F1 score: sklearn.metrics.f1_score</a:t>
            </a:r>
            <a:endParaRPr/>
          </a:p>
        </p:txBody>
      </p:sp>
      <p:pic>
        <p:nvPicPr>
          <p:cNvPr id="312" name="Google Shape;312;p24"/>
          <p:cNvPicPr preferRelativeResize="0"/>
          <p:nvPr/>
        </p:nvPicPr>
        <p:blipFill rotWithShape="1">
          <a:blip r:embed="rId3">
            <a:alphaModFix/>
          </a:blip>
          <a:srcRect b="59798" l="0" r="0" t="0"/>
          <a:stretch/>
        </p:blipFill>
        <p:spPr>
          <a:xfrm>
            <a:off x="815550" y="2836850"/>
            <a:ext cx="3475674" cy="1987200"/>
          </a:xfrm>
          <a:prstGeom prst="rect">
            <a:avLst/>
          </a:prstGeom>
          <a:noFill/>
          <a:ln cap="flat" cmpd="sng" w="19050">
            <a:solidFill>
              <a:schemeClr val="dk2"/>
            </a:solidFill>
            <a:prstDash val="solid"/>
            <a:round/>
            <a:headEnd len="sm" w="sm" type="none"/>
            <a:tailEnd len="sm" w="sm" type="none"/>
          </a:ln>
        </p:spPr>
      </p:pic>
      <p:pic>
        <p:nvPicPr>
          <p:cNvPr id="313" name="Google Shape;313;p24"/>
          <p:cNvPicPr preferRelativeResize="0"/>
          <p:nvPr/>
        </p:nvPicPr>
        <p:blipFill rotWithShape="1">
          <a:blip r:embed="rId4">
            <a:alphaModFix/>
          </a:blip>
          <a:srcRect b="0" l="0" r="0" t="0"/>
          <a:stretch/>
        </p:blipFill>
        <p:spPr>
          <a:xfrm>
            <a:off x="5058800" y="2127200"/>
            <a:ext cx="3586275" cy="1359625"/>
          </a:xfrm>
          <a:prstGeom prst="rect">
            <a:avLst/>
          </a:prstGeom>
          <a:noFill/>
          <a:ln cap="flat" cmpd="sng" w="19050">
            <a:solidFill>
              <a:schemeClr val="dk2"/>
            </a:solidFill>
            <a:prstDash val="solid"/>
            <a:round/>
            <a:headEnd len="sm" w="sm" type="none"/>
            <a:tailEnd len="sm" w="sm" type="none"/>
          </a:ln>
        </p:spPr>
      </p:pic>
      <p:pic>
        <p:nvPicPr>
          <p:cNvPr id="314" name="Google Shape;314;p24"/>
          <p:cNvPicPr preferRelativeResize="0"/>
          <p:nvPr/>
        </p:nvPicPr>
        <p:blipFill rotWithShape="1">
          <a:blip r:embed="rId5">
            <a:alphaModFix/>
          </a:blip>
          <a:srcRect b="0" l="0" r="0" t="0"/>
          <a:stretch/>
        </p:blipFill>
        <p:spPr>
          <a:xfrm>
            <a:off x="5699499" y="368276"/>
            <a:ext cx="2304888" cy="1631550"/>
          </a:xfrm>
          <a:prstGeom prst="rect">
            <a:avLst/>
          </a:prstGeom>
          <a:noFill/>
          <a:ln cap="flat" cmpd="sng" w="19050">
            <a:solidFill>
              <a:schemeClr val="dk2"/>
            </a:solidFill>
            <a:prstDash val="solid"/>
            <a:round/>
            <a:headEnd len="sm" w="sm" type="none"/>
            <a:tailEnd len="sm" w="sm" type="none"/>
          </a:ln>
        </p:spPr>
      </p:pic>
      <p:pic>
        <p:nvPicPr>
          <p:cNvPr id="315" name="Google Shape;315;p24"/>
          <p:cNvPicPr preferRelativeResize="0"/>
          <p:nvPr/>
        </p:nvPicPr>
        <p:blipFill rotWithShape="1">
          <a:blip r:embed="rId6">
            <a:alphaModFix/>
          </a:blip>
          <a:srcRect b="0" l="0" r="0" t="0"/>
          <a:stretch/>
        </p:blipFill>
        <p:spPr>
          <a:xfrm>
            <a:off x="5260285" y="3781625"/>
            <a:ext cx="3183311" cy="7074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5"/>
          <p:cNvSpPr txBox="1"/>
          <p:nvPr>
            <p:ph type="title"/>
          </p:nvPr>
        </p:nvSpPr>
        <p:spPr>
          <a:xfrm>
            <a:off x="156525" y="217225"/>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MA0003.4. - JASPAR</a:t>
            </a:r>
            <a:endParaRPr/>
          </a:p>
          <a:p>
            <a:pPr indent="0" lvl="0" marL="0" rtl="0" algn="l">
              <a:lnSpc>
                <a:spcPct val="100000"/>
              </a:lnSpc>
              <a:spcBef>
                <a:spcPts val="0"/>
              </a:spcBef>
              <a:spcAft>
                <a:spcPts val="0"/>
              </a:spcAft>
              <a:buSzPct val="111111"/>
              <a:buNone/>
            </a:pPr>
            <a:r>
              <a:rPr lang="en"/>
              <a:t>(Human Genome) </a:t>
            </a:r>
            <a:endParaRPr/>
          </a:p>
          <a:p>
            <a:pPr indent="0" lvl="0" marL="0" rtl="0" algn="l">
              <a:lnSpc>
                <a:spcPct val="100000"/>
              </a:lnSpc>
              <a:spcBef>
                <a:spcPts val="0"/>
              </a:spcBef>
              <a:spcAft>
                <a:spcPts val="0"/>
              </a:spcAft>
              <a:buSzPct val="209795"/>
              <a:buNone/>
            </a:pPr>
            <a:r>
              <a:rPr b="0" lang="en" sz="1377"/>
              <a:t>HMMs on Dummy Data</a:t>
            </a:r>
            <a:endParaRPr b="0" sz="1377"/>
          </a:p>
        </p:txBody>
      </p:sp>
      <p:sp>
        <p:nvSpPr>
          <p:cNvPr id="321" name="Google Shape;321;p25"/>
          <p:cNvSpPr txBox="1"/>
          <p:nvPr>
            <p:ph idx="1" type="body"/>
          </p:nvPr>
        </p:nvSpPr>
        <p:spPr>
          <a:xfrm>
            <a:off x="261900" y="3765300"/>
            <a:ext cx="5016900" cy="895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Area Under Curve - 0.82</a:t>
            </a:r>
            <a:endParaRPr sz="1200"/>
          </a:p>
          <a:p>
            <a:pPr indent="-304800" lvl="0" marL="457200" rtl="0" algn="l">
              <a:lnSpc>
                <a:spcPct val="115000"/>
              </a:lnSpc>
              <a:spcBef>
                <a:spcPts val="0"/>
              </a:spcBef>
              <a:spcAft>
                <a:spcPts val="0"/>
              </a:spcAft>
              <a:buSzPts val="1200"/>
              <a:buChar char="●"/>
            </a:pPr>
            <a:r>
              <a:rPr lang="en" sz="1200"/>
              <a:t>Accuracy - 0.71</a:t>
            </a:r>
            <a:endParaRPr sz="1200"/>
          </a:p>
          <a:p>
            <a:pPr indent="-304800" lvl="0" marL="457200" rtl="0" algn="l">
              <a:lnSpc>
                <a:spcPct val="115000"/>
              </a:lnSpc>
              <a:spcBef>
                <a:spcPts val="0"/>
              </a:spcBef>
              <a:spcAft>
                <a:spcPts val="0"/>
              </a:spcAft>
              <a:buSzPts val="1200"/>
              <a:buChar char="●"/>
            </a:pPr>
            <a:r>
              <a:rPr lang="en" sz="1200"/>
              <a:t>Highest Accuracy for 12th Order Model</a:t>
            </a:r>
            <a:endParaRPr sz="1200"/>
          </a:p>
        </p:txBody>
      </p:sp>
      <p:pic>
        <p:nvPicPr>
          <p:cNvPr id="322" name="Google Shape;322;p25"/>
          <p:cNvPicPr preferRelativeResize="0"/>
          <p:nvPr/>
        </p:nvPicPr>
        <p:blipFill rotWithShape="1">
          <a:blip r:embed="rId3">
            <a:alphaModFix/>
          </a:blip>
          <a:srcRect b="15073" l="4999" r="5241" t="9058"/>
          <a:stretch/>
        </p:blipFill>
        <p:spPr>
          <a:xfrm>
            <a:off x="4589600" y="275375"/>
            <a:ext cx="1847125" cy="838300"/>
          </a:xfrm>
          <a:prstGeom prst="rect">
            <a:avLst/>
          </a:prstGeom>
          <a:noFill/>
          <a:ln>
            <a:noFill/>
          </a:ln>
        </p:spPr>
      </p:pic>
      <p:pic>
        <p:nvPicPr>
          <p:cNvPr id="323" name="Google Shape;323;p25"/>
          <p:cNvPicPr preferRelativeResize="0"/>
          <p:nvPr/>
        </p:nvPicPr>
        <p:blipFill rotWithShape="1">
          <a:blip r:embed="rId4">
            <a:alphaModFix/>
          </a:blip>
          <a:srcRect b="0" l="0" r="0" t="0"/>
          <a:stretch/>
        </p:blipFill>
        <p:spPr>
          <a:xfrm>
            <a:off x="6743150" y="658121"/>
            <a:ext cx="2057941" cy="2141025"/>
          </a:xfrm>
          <a:prstGeom prst="rect">
            <a:avLst/>
          </a:prstGeom>
          <a:noFill/>
          <a:ln cap="flat" cmpd="sng" w="9525">
            <a:solidFill>
              <a:schemeClr val="dk2"/>
            </a:solidFill>
            <a:prstDash val="solid"/>
            <a:round/>
            <a:headEnd len="sm" w="sm" type="none"/>
            <a:tailEnd len="sm" w="sm" type="none"/>
          </a:ln>
        </p:spPr>
      </p:pic>
      <p:pic>
        <p:nvPicPr>
          <p:cNvPr id="324" name="Google Shape;324;p25"/>
          <p:cNvPicPr preferRelativeResize="0"/>
          <p:nvPr/>
        </p:nvPicPr>
        <p:blipFill rotWithShape="1">
          <a:blip r:embed="rId5">
            <a:alphaModFix/>
          </a:blip>
          <a:srcRect b="0" l="0" r="0" t="0"/>
          <a:stretch/>
        </p:blipFill>
        <p:spPr>
          <a:xfrm>
            <a:off x="6436725" y="2977850"/>
            <a:ext cx="2476900" cy="1747675"/>
          </a:xfrm>
          <a:prstGeom prst="rect">
            <a:avLst/>
          </a:prstGeom>
          <a:noFill/>
          <a:ln cap="flat" cmpd="sng" w="19050">
            <a:solidFill>
              <a:schemeClr val="dk2"/>
            </a:solidFill>
            <a:prstDash val="solid"/>
            <a:round/>
            <a:headEnd len="sm" w="sm" type="none"/>
            <a:tailEnd len="sm" w="sm" type="none"/>
          </a:ln>
        </p:spPr>
      </p:pic>
      <p:sp>
        <p:nvSpPr>
          <p:cNvPr id="325" name="Google Shape;325;p25"/>
          <p:cNvSpPr txBox="1"/>
          <p:nvPr/>
        </p:nvSpPr>
        <p:spPr>
          <a:xfrm>
            <a:off x="156525" y="1218800"/>
            <a:ext cx="6280200" cy="21240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FoldID       EventID  start_index  ... Bound  predicted  log odd score</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0         A  seq_986_peak           -5  ...     0          0     -36.508978</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         A  seq_902_peak           -5  ...     0          0      -5.136077</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2         A  seq_963_peak          267  ...     1          1      66.917289</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3         A  seq_361_peak           -5  ...     0          1      17.650922</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4         A  seq_487_peak           -5  ...     0          0      -5.649734</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           ...          ...  ...   ...        ...            ...</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1995      A  seq_309_peak           -5  ...     0          0      -5.455076</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1996      A  seq_960_peak           -5  ...     0          0     -19.066406</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1997      A  seq_196_peak           49  ...     1          0      -3.408055</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1998      A  seq_756_peak          103  ...     1          1      14.057043</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1999      A   seq_86_peak           -5  ...     0          0      -5.472158</a:t>
            </a:r>
            <a:endParaRPr b="0" i="0" sz="1050" u="none" cap="none" strike="noStrike">
              <a:solidFill>
                <a:srgbClr val="212121"/>
              </a:solidFill>
              <a:highlight>
                <a:srgbClr val="FFFFFF"/>
              </a:highlight>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6"/>
          <p:cNvSpPr txBox="1"/>
          <p:nvPr>
            <p:ph type="title"/>
          </p:nvPr>
        </p:nvSpPr>
        <p:spPr>
          <a:xfrm>
            <a:off x="136525" y="171875"/>
            <a:ext cx="4339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MA0139.1  - JASPAR</a:t>
            </a:r>
            <a:endParaRPr/>
          </a:p>
          <a:p>
            <a:pPr indent="0" lvl="0" marL="0" rtl="0" algn="l">
              <a:lnSpc>
                <a:spcPct val="100000"/>
              </a:lnSpc>
              <a:spcBef>
                <a:spcPts val="0"/>
              </a:spcBef>
              <a:spcAft>
                <a:spcPts val="0"/>
              </a:spcAft>
              <a:buSzPct val="209795"/>
              <a:buNone/>
            </a:pPr>
            <a:r>
              <a:rPr b="0" lang="en" sz="1377"/>
              <a:t>HMMs on Dummy Data</a:t>
            </a:r>
            <a:r>
              <a:rPr lang="en"/>
              <a:t> </a:t>
            </a:r>
            <a:endParaRPr/>
          </a:p>
        </p:txBody>
      </p:sp>
      <p:sp>
        <p:nvSpPr>
          <p:cNvPr id="331" name="Google Shape;331;p26"/>
          <p:cNvSpPr txBox="1"/>
          <p:nvPr>
            <p:ph idx="1" type="body"/>
          </p:nvPr>
        </p:nvSpPr>
        <p:spPr>
          <a:xfrm>
            <a:off x="261900" y="3957000"/>
            <a:ext cx="5016900" cy="895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Area Under Curve - 0.99</a:t>
            </a:r>
            <a:endParaRPr sz="1200"/>
          </a:p>
          <a:p>
            <a:pPr indent="-304800" lvl="0" marL="457200" rtl="0" algn="l">
              <a:lnSpc>
                <a:spcPct val="115000"/>
              </a:lnSpc>
              <a:spcBef>
                <a:spcPts val="0"/>
              </a:spcBef>
              <a:spcAft>
                <a:spcPts val="0"/>
              </a:spcAft>
              <a:buSzPts val="1200"/>
              <a:buChar char="●"/>
            </a:pPr>
            <a:r>
              <a:rPr lang="en" sz="1200"/>
              <a:t>Accuracy - 0.756</a:t>
            </a:r>
            <a:endParaRPr sz="1200"/>
          </a:p>
          <a:p>
            <a:pPr indent="-304800" lvl="0" marL="457200" rtl="0" algn="l">
              <a:lnSpc>
                <a:spcPct val="115000"/>
              </a:lnSpc>
              <a:spcBef>
                <a:spcPts val="0"/>
              </a:spcBef>
              <a:spcAft>
                <a:spcPts val="0"/>
              </a:spcAft>
              <a:buSzPts val="1200"/>
              <a:buChar char="●"/>
            </a:pPr>
            <a:r>
              <a:rPr lang="en" sz="1200"/>
              <a:t>Highest Accuracy for 13th Order Model</a:t>
            </a:r>
            <a:endParaRPr sz="1200"/>
          </a:p>
        </p:txBody>
      </p:sp>
      <p:pic>
        <p:nvPicPr>
          <p:cNvPr id="332" name="Google Shape;332;p26"/>
          <p:cNvPicPr preferRelativeResize="0"/>
          <p:nvPr/>
        </p:nvPicPr>
        <p:blipFill rotWithShape="1">
          <a:blip r:embed="rId3">
            <a:alphaModFix/>
          </a:blip>
          <a:srcRect b="9332" l="12532" r="14181" t="14731"/>
          <a:stretch/>
        </p:blipFill>
        <p:spPr>
          <a:xfrm>
            <a:off x="3751300" y="256375"/>
            <a:ext cx="2401250" cy="838325"/>
          </a:xfrm>
          <a:prstGeom prst="rect">
            <a:avLst/>
          </a:prstGeom>
          <a:noFill/>
          <a:ln>
            <a:noFill/>
          </a:ln>
        </p:spPr>
      </p:pic>
      <p:sp>
        <p:nvSpPr>
          <p:cNvPr id="333" name="Google Shape;333;p26"/>
          <p:cNvSpPr txBox="1"/>
          <p:nvPr/>
        </p:nvSpPr>
        <p:spPr>
          <a:xfrm>
            <a:off x="136525" y="1186500"/>
            <a:ext cx="6223500" cy="2770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Step:  13</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FoldID       EventID  start_index  ... Bound  predicted  log odd score</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0         A  seq_392_peak           65  ...     1          1      28.419112</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         A  seq_310_peak           -5  ...     0          0      -6.635404</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2         A  seq_779_peak           -5  ...     0          0      -4.868262</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3         A  seq_468_peak           -5  ...     0          1      10.800039</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4         A  seq_648_peak           38  ...     1          1      33.041807</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           ...          ...  ...   ...        ...            ...</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1995      A  seq_627_peak           -5  ...     0          0     -14.199399</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1996      A   seq_82_peak           -5  ...     0          0      -8.730004</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1997      A  seq_990_peak           73  ...     1          1      27.079548</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1998      A   seq_29_peak           93  ...     1          1      10.662202</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1999      A  seq_840_peak           -5  ...     0          1      10.074845</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[2000 rows x 7 columns]</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0.756</a:t>
            </a:r>
            <a:endParaRPr b="0" i="0" sz="1400" u="none" cap="none" strike="noStrike">
              <a:solidFill>
                <a:srgbClr val="000000"/>
              </a:solidFill>
              <a:latin typeface="Arial"/>
              <a:ea typeface="Arial"/>
              <a:cs typeface="Arial"/>
              <a:sym typeface="Arial"/>
            </a:endParaRPr>
          </a:p>
        </p:txBody>
      </p:sp>
      <p:pic>
        <p:nvPicPr>
          <p:cNvPr id="334" name="Google Shape;334;p26"/>
          <p:cNvPicPr preferRelativeResize="0"/>
          <p:nvPr/>
        </p:nvPicPr>
        <p:blipFill rotWithShape="1">
          <a:blip r:embed="rId4">
            <a:alphaModFix/>
          </a:blip>
          <a:srcRect b="0" l="0" r="0" t="0"/>
          <a:stretch/>
        </p:blipFill>
        <p:spPr>
          <a:xfrm>
            <a:off x="6605612" y="537550"/>
            <a:ext cx="2223850" cy="2271300"/>
          </a:xfrm>
          <a:prstGeom prst="rect">
            <a:avLst/>
          </a:prstGeom>
          <a:noFill/>
          <a:ln cap="flat" cmpd="sng" w="19050">
            <a:solidFill>
              <a:srgbClr val="695D46"/>
            </a:solidFill>
            <a:prstDash val="solid"/>
            <a:round/>
            <a:headEnd len="sm" w="sm" type="none"/>
            <a:tailEnd len="sm" w="sm" type="none"/>
          </a:ln>
        </p:spPr>
      </p:pic>
      <p:pic>
        <p:nvPicPr>
          <p:cNvPr id="335" name="Google Shape;335;p26"/>
          <p:cNvPicPr preferRelativeResize="0"/>
          <p:nvPr/>
        </p:nvPicPr>
        <p:blipFill rotWithShape="1">
          <a:blip r:embed="rId5">
            <a:alphaModFix/>
          </a:blip>
          <a:srcRect b="0" l="0" r="0" t="0"/>
          <a:stretch/>
        </p:blipFill>
        <p:spPr>
          <a:xfrm>
            <a:off x="6392800" y="2961250"/>
            <a:ext cx="2507375" cy="1769163"/>
          </a:xfrm>
          <a:prstGeom prst="rect">
            <a:avLst/>
          </a:prstGeom>
          <a:noFill/>
          <a:ln cap="flat" cmpd="sng" w="28575">
            <a:solidFill>
              <a:srgbClr val="695D46"/>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ph type="title"/>
          </p:nvPr>
        </p:nvSpPr>
        <p:spPr>
          <a:xfrm>
            <a:off x="398750" y="378052"/>
            <a:ext cx="3468000" cy="671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Flow Diagram with Cross Validation</a:t>
            </a:r>
            <a:endParaRPr b="1" u="sng"/>
          </a:p>
        </p:txBody>
      </p:sp>
      <p:sp>
        <p:nvSpPr>
          <p:cNvPr id="341" name="Google Shape;341;p27"/>
          <p:cNvSpPr/>
          <p:nvPr/>
        </p:nvSpPr>
        <p:spPr>
          <a:xfrm>
            <a:off x="4250169" y="359663"/>
            <a:ext cx="838200" cy="5931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Start</a:t>
            </a:r>
            <a:endParaRPr b="0" i="0" sz="1400" u="none" cap="none" strike="noStrike">
              <a:solidFill>
                <a:srgbClr val="000000"/>
              </a:solidFill>
              <a:latin typeface="Arial"/>
              <a:ea typeface="Arial"/>
              <a:cs typeface="Arial"/>
              <a:sym typeface="Arial"/>
            </a:endParaRPr>
          </a:p>
        </p:txBody>
      </p:sp>
      <p:sp>
        <p:nvSpPr>
          <p:cNvPr id="342" name="Google Shape;342;p27"/>
          <p:cNvSpPr/>
          <p:nvPr/>
        </p:nvSpPr>
        <p:spPr>
          <a:xfrm>
            <a:off x="2085472" y="1452686"/>
            <a:ext cx="2313300" cy="407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Markov Model with characteristic</a:t>
            </a:r>
            <a:endParaRPr b="0" i="0" sz="1400" u="none" cap="none" strike="noStrike">
              <a:solidFill>
                <a:srgbClr val="000000"/>
              </a:solidFill>
              <a:latin typeface="Arial"/>
              <a:ea typeface="Arial"/>
              <a:cs typeface="Arial"/>
              <a:sym typeface="Arial"/>
            </a:endParaRPr>
          </a:p>
        </p:txBody>
      </p:sp>
      <p:sp>
        <p:nvSpPr>
          <p:cNvPr id="343" name="Google Shape;343;p27"/>
          <p:cNvSpPr/>
          <p:nvPr/>
        </p:nvSpPr>
        <p:spPr>
          <a:xfrm>
            <a:off x="5323567" y="1420811"/>
            <a:ext cx="2586000" cy="407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Markov Model without characteristic</a:t>
            </a:r>
            <a:endParaRPr b="0" i="0" sz="1400" u="none" cap="none" strike="noStrike">
              <a:solidFill>
                <a:srgbClr val="000000"/>
              </a:solidFill>
              <a:latin typeface="Arial"/>
              <a:ea typeface="Arial"/>
              <a:cs typeface="Arial"/>
              <a:sym typeface="Arial"/>
            </a:endParaRPr>
          </a:p>
        </p:txBody>
      </p:sp>
      <p:cxnSp>
        <p:nvCxnSpPr>
          <p:cNvPr id="344" name="Google Shape;344;p27"/>
          <p:cNvCxnSpPr>
            <a:stCxn id="341" idx="4"/>
            <a:endCxn id="341" idx="4"/>
          </p:cNvCxnSpPr>
          <p:nvPr/>
        </p:nvCxnSpPr>
        <p:spPr>
          <a:xfrm>
            <a:off x="4669269" y="952763"/>
            <a:ext cx="0" cy="0"/>
          </a:xfrm>
          <a:prstGeom prst="straightConnector1">
            <a:avLst/>
          </a:prstGeom>
          <a:noFill/>
          <a:ln cap="flat" cmpd="sng" w="9525">
            <a:solidFill>
              <a:schemeClr val="dk2"/>
            </a:solidFill>
            <a:prstDash val="solid"/>
            <a:round/>
            <a:headEnd len="sm" w="sm" type="none"/>
            <a:tailEnd len="sm" w="sm" type="none"/>
          </a:ln>
        </p:spPr>
      </p:cxnSp>
      <p:cxnSp>
        <p:nvCxnSpPr>
          <p:cNvPr id="345" name="Google Shape;345;p27"/>
          <p:cNvCxnSpPr>
            <a:stCxn id="341" idx="4"/>
            <a:endCxn id="341" idx="4"/>
          </p:cNvCxnSpPr>
          <p:nvPr/>
        </p:nvCxnSpPr>
        <p:spPr>
          <a:xfrm>
            <a:off x="4669269" y="952763"/>
            <a:ext cx="0" cy="0"/>
          </a:xfrm>
          <a:prstGeom prst="straightConnector1">
            <a:avLst/>
          </a:prstGeom>
          <a:noFill/>
          <a:ln cap="flat" cmpd="sng" w="9525">
            <a:solidFill>
              <a:schemeClr val="dk2"/>
            </a:solidFill>
            <a:prstDash val="solid"/>
            <a:round/>
            <a:headEnd len="sm" w="sm" type="none"/>
            <a:tailEnd len="sm" w="sm" type="none"/>
          </a:ln>
        </p:spPr>
      </p:cxnSp>
      <p:cxnSp>
        <p:nvCxnSpPr>
          <p:cNvPr id="346" name="Google Shape;346;p27"/>
          <p:cNvCxnSpPr>
            <a:stCxn id="341" idx="4"/>
            <a:endCxn id="343" idx="0"/>
          </p:cNvCxnSpPr>
          <p:nvPr/>
        </p:nvCxnSpPr>
        <p:spPr>
          <a:xfrm flipH="1" rot="-5400000">
            <a:off x="5408919" y="213113"/>
            <a:ext cx="468000" cy="1947300"/>
          </a:xfrm>
          <a:prstGeom prst="bentConnector3">
            <a:avLst>
              <a:gd fmla="val 49987" name="adj1"/>
            </a:avLst>
          </a:prstGeom>
          <a:noFill/>
          <a:ln cap="flat" cmpd="sng" w="9525">
            <a:solidFill>
              <a:schemeClr val="dk2"/>
            </a:solidFill>
            <a:prstDash val="solid"/>
            <a:round/>
            <a:headEnd len="sm" w="sm" type="none"/>
            <a:tailEnd len="sm" w="sm" type="none"/>
          </a:ln>
        </p:spPr>
      </p:cxnSp>
      <p:cxnSp>
        <p:nvCxnSpPr>
          <p:cNvPr id="347" name="Google Shape;347;p27"/>
          <p:cNvCxnSpPr>
            <a:stCxn id="341" idx="4"/>
            <a:endCxn id="342" idx="0"/>
          </p:cNvCxnSpPr>
          <p:nvPr/>
        </p:nvCxnSpPr>
        <p:spPr>
          <a:xfrm rot="5400000">
            <a:off x="3705819" y="489113"/>
            <a:ext cx="499800" cy="1427100"/>
          </a:xfrm>
          <a:prstGeom prst="bentConnector3">
            <a:avLst>
              <a:gd fmla="val 49988" name="adj1"/>
            </a:avLst>
          </a:prstGeom>
          <a:noFill/>
          <a:ln cap="flat" cmpd="sng" w="9525">
            <a:solidFill>
              <a:schemeClr val="dk2"/>
            </a:solidFill>
            <a:prstDash val="solid"/>
            <a:round/>
            <a:headEnd len="sm" w="sm" type="none"/>
            <a:tailEnd len="sm" w="sm" type="none"/>
          </a:ln>
        </p:spPr>
      </p:cxnSp>
      <p:sp>
        <p:nvSpPr>
          <p:cNvPr id="348" name="Google Shape;348;p27"/>
          <p:cNvSpPr txBox="1"/>
          <p:nvPr/>
        </p:nvSpPr>
        <p:spPr>
          <a:xfrm>
            <a:off x="4307019" y="1182958"/>
            <a:ext cx="95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Training</a:t>
            </a:r>
            <a:endParaRPr b="0" i="0" sz="1400" u="none" cap="none" strike="noStrike">
              <a:solidFill>
                <a:srgbClr val="000000"/>
              </a:solidFill>
              <a:latin typeface="Open Sans"/>
              <a:ea typeface="Open Sans"/>
              <a:cs typeface="Open Sans"/>
              <a:sym typeface="Open Sans"/>
            </a:endParaRPr>
          </a:p>
        </p:txBody>
      </p:sp>
      <p:sp>
        <p:nvSpPr>
          <p:cNvPr id="349" name="Google Shape;349;p27"/>
          <p:cNvSpPr/>
          <p:nvPr/>
        </p:nvSpPr>
        <p:spPr>
          <a:xfrm>
            <a:off x="398738" y="4226200"/>
            <a:ext cx="1150800" cy="527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Characteristic Class</a:t>
            </a:r>
            <a:endParaRPr b="0" i="0" sz="1400" u="none" cap="none" strike="noStrike">
              <a:solidFill>
                <a:srgbClr val="000000"/>
              </a:solidFill>
              <a:latin typeface="Arial"/>
              <a:ea typeface="Arial"/>
              <a:cs typeface="Arial"/>
              <a:sym typeface="Arial"/>
            </a:endParaRPr>
          </a:p>
        </p:txBody>
      </p:sp>
      <p:sp>
        <p:nvSpPr>
          <p:cNvPr id="350" name="Google Shape;350;p27"/>
          <p:cNvSpPr/>
          <p:nvPr/>
        </p:nvSpPr>
        <p:spPr>
          <a:xfrm>
            <a:off x="7119787" y="4256738"/>
            <a:ext cx="1699500" cy="527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Non characteristic Class</a:t>
            </a:r>
            <a:endParaRPr b="0" i="0" sz="1400" u="none" cap="none" strike="noStrike">
              <a:solidFill>
                <a:srgbClr val="000000"/>
              </a:solidFill>
              <a:latin typeface="Arial"/>
              <a:ea typeface="Arial"/>
              <a:cs typeface="Arial"/>
              <a:sym typeface="Arial"/>
            </a:endParaRPr>
          </a:p>
        </p:txBody>
      </p:sp>
      <p:sp>
        <p:nvSpPr>
          <p:cNvPr id="351" name="Google Shape;351;p27"/>
          <p:cNvSpPr/>
          <p:nvPr/>
        </p:nvSpPr>
        <p:spPr>
          <a:xfrm>
            <a:off x="3731620" y="2185882"/>
            <a:ext cx="1991700" cy="810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Combined Testing </a:t>
            </a:r>
            <a:endParaRPr b="0" i="0" sz="1400" u="none" cap="none" strike="noStrike">
              <a:solidFill>
                <a:srgbClr val="000000"/>
              </a:solidFill>
              <a:latin typeface="Arial"/>
              <a:ea typeface="Arial"/>
              <a:cs typeface="Arial"/>
              <a:sym typeface="Arial"/>
            </a:endParaRPr>
          </a:p>
        </p:txBody>
      </p:sp>
      <p:cxnSp>
        <p:nvCxnSpPr>
          <p:cNvPr id="352" name="Google Shape;352;p27"/>
          <p:cNvCxnSpPr>
            <a:stCxn id="342" idx="2"/>
            <a:endCxn id="351" idx="0"/>
          </p:cNvCxnSpPr>
          <p:nvPr/>
        </p:nvCxnSpPr>
        <p:spPr>
          <a:xfrm flipH="1" rot="-5400000">
            <a:off x="3821872" y="1280336"/>
            <a:ext cx="325800" cy="1485300"/>
          </a:xfrm>
          <a:prstGeom prst="bentConnector3">
            <a:avLst>
              <a:gd fmla="val 50011" name="adj1"/>
            </a:avLst>
          </a:prstGeom>
          <a:noFill/>
          <a:ln cap="flat" cmpd="sng" w="9525">
            <a:solidFill>
              <a:schemeClr val="dk2"/>
            </a:solidFill>
            <a:prstDash val="solid"/>
            <a:round/>
            <a:headEnd len="sm" w="sm" type="none"/>
            <a:tailEnd len="sm" w="sm" type="none"/>
          </a:ln>
        </p:spPr>
      </p:cxnSp>
      <p:cxnSp>
        <p:nvCxnSpPr>
          <p:cNvPr id="353" name="Google Shape;353;p27"/>
          <p:cNvCxnSpPr>
            <a:stCxn id="343" idx="2"/>
            <a:endCxn id="351" idx="0"/>
          </p:cNvCxnSpPr>
          <p:nvPr/>
        </p:nvCxnSpPr>
        <p:spPr>
          <a:xfrm rot="5400000">
            <a:off x="5493217" y="1062461"/>
            <a:ext cx="357600" cy="1889100"/>
          </a:xfrm>
          <a:prstGeom prst="bentConnector3">
            <a:avLst>
              <a:gd fmla="val 50010" name="adj1"/>
            </a:avLst>
          </a:prstGeom>
          <a:noFill/>
          <a:ln cap="flat" cmpd="sng" w="9525">
            <a:solidFill>
              <a:schemeClr val="dk2"/>
            </a:solidFill>
            <a:prstDash val="solid"/>
            <a:round/>
            <a:headEnd len="sm" w="sm" type="none"/>
            <a:tailEnd len="sm" w="sm" type="none"/>
          </a:ln>
        </p:spPr>
      </p:cxnSp>
      <p:cxnSp>
        <p:nvCxnSpPr>
          <p:cNvPr id="354" name="Google Shape;354;p27"/>
          <p:cNvCxnSpPr>
            <a:stCxn id="349" idx="0"/>
            <a:endCxn id="351" idx="2"/>
          </p:cNvCxnSpPr>
          <p:nvPr/>
        </p:nvCxnSpPr>
        <p:spPr>
          <a:xfrm rot="-5400000">
            <a:off x="2236088" y="1734850"/>
            <a:ext cx="1229400" cy="3753300"/>
          </a:xfrm>
          <a:prstGeom prst="bentConnector3">
            <a:avLst>
              <a:gd fmla="val 50005" name="adj1"/>
            </a:avLst>
          </a:prstGeom>
          <a:noFill/>
          <a:ln cap="flat" cmpd="sng" w="9525">
            <a:solidFill>
              <a:schemeClr val="dk2"/>
            </a:solidFill>
            <a:prstDash val="solid"/>
            <a:round/>
            <a:headEnd len="sm" w="sm" type="none"/>
            <a:tailEnd len="sm" w="sm" type="none"/>
          </a:ln>
        </p:spPr>
      </p:cxnSp>
      <p:cxnSp>
        <p:nvCxnSpPr>
          <p:cNvPr id="355" name="Google Shape;355;p27"/>
          <p:cNvCxnSpPr>
            <a:stCxn id="350" idx="0"/>
            <a:endCxn id="351" idx="2"/>
          </p:cNvCxnSpPr>
          <p:nvPr/>
        </p:nvCxnSpPr>
        <p:spPr>
          <a:xfrm flipH="1" rot="5400000">
            <a:off x="5718487" y="2005688"/>
            <a:ext cx="1260000" cy="3242100"/>
          </a:xfrm>
          <a:prstGeom prst="bentConnector3">
            <a:avLst>
              <a:gd fmla="val 50005" name="adj1"/>
            </a:avLst>
          </a:prstGeom>
          <a:noFill/>
          <a:ln cap="flat" cmpd="sng" w="9525">
            <a:solidFill>
              <a:schemeClr val="dk2"/>
            </a:solidFill>
            <a:prstDash val="solid"/>
            <a:round/>
            <a:headEnd len="sm" w="sm" type="none"/>
            <a:tailEnd len="sm" w="sm" type="none"/>
          </a:ln>
        </p:spPr>
      </p:cxnSp>
      <p:sp>
        <p:nvSpPr>
          <p:cNvPr id="356" name="Google Shape;356;p27"/>
          <p:cNvSpPr txBox="1"/>
          <p:nvPr/>
        </p:nvSpPr>
        <p:spPr>
          <a:xfrm>
            <a:off x="5145317" y="413238"/>
            <a:ext cx="258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For num of the k folds</a:t>
            </a:r>
            <a:endParaRPr b="0" i="0" sz="1400" u="none" cap="none" strike="noStrike">
              <a:solidFill>
                <a:srgbClr val="000000"/>
              </a:solidFill>
              <a:latin typeface="Open Sans"/>
              <a:ea typeface="Open Sans"/>
              <a:cs typeface="Open Sans"/>
              <a:sym typeface="Open Sans"/>
            </a:endParaRPr>
          </a:p>
        </p:txBody>
      </p:sp>
      <p:sp>
        <p:nvSpPr>
          <p:cNvPr id="357" name="Google Shape;357;p27"/>
          <p:cNvSpPr txBox="1"/>
          <p:nvPr/>
        </p:nvSpPr>
        <p:spPr>
          <a:xfrm>
            <a:off x="5723316" y="2232817"/>
            <a:ext cx="2145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Predicting the class using the log odd score</a:t>
            </a:r>
            <a:endParaRPr b="0" i="0" sz="1400" u="none" cap="none" strike="noStrike">
              <a:solidFill>
                <a:srgbClr val="000000"/>
              </a:solidFill>
              <a:latin typeface="Open Sans"/>
              <a:ea typeface="Open Sans"/>
              <a:cs typeface="Open Sans"/>
              <a:sym typeface="Open Sans"/>
            </a:endParaRPr>
          </a:p>
        </p:txBody>
      </p:sp>
      <p:sp>
        <p:nvSpPr>
          <p:cNvPr id="358" name="Google Shape;358;p27"/>
          <p:cNvSpPr txBox="1"/>
          <p:nvPr/>
        </p:nvSpPr>
        <p:spPr>
          <a:xfrm>
            <a:off x="1574423" y="3729780"/>
            <a:ext cx="585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logOdds = [s1 - s2 for (s1,s2) in zip (scores_char,scores_nonchar)]</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8"/>
          <p:cNvSpPr txBox="1"/>
          <p:nvPr>
            <p:ph type="title"/>
          </p:nvPr>
        </p:nvSpPr>
        <p:spPr>
          <a:xfrm>
            <a:off x="646550" y="234125"/>
            <a:ext cx="34845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174"/>
              <a:buNone/>
            </a:pPr>
            <a:r>
              <a:rPr b="1" lang="en" sz="2800" u="sng"/>
              <a:t>Box plot of ROC:</a:t>
            </a:r>
            <a:endParaRPr b="1" sz="2600" u="sng"/>
          </a:p>
        </p:txBody>
      </p:sp>
      <p:pic>
        <p:nvPicPr>
          <p:cNvPr id="364" name="Google Shape;364;p28"/>
          <p:cNvPicPr preferRelativeResize="0"/>
          <p:nvPr/>
        </p:nvPicPr>
        <p:blipFill rotWithShape="1">
          <a:blip r:embed="rId3">
            <a:alphaModFix/>
          </a:blip>
          <a:srcRect b="0" l="0" r="0" t="0"/>
          <a:stretch/>
        </p:blipFill>
        <p:spPr>
          <a:xfrm>
            <a:off x="4913373" y="429725"/>
            <a:ext cx="3650750" cy="4284050"/>
          </a:xfrm>
          <a:prstGeom prst="rect">
            <a:avLst/>
          </a:prstGeom>
          <a:noFill/>
          <a:ln cap="flat" cmpd="sng" w="9525">
            <a:solidFill>
              <a:schemeClr val="dk2"/>
            </a:solidFill>
            <a:prstDash val="solid"/>
            <a:round/>
            <a:headEnd len="sm" w="sm" type="none"/>
            <a:tailEnd len="sm" w="sm" type="none"/>
          </a:ln>
        </p:spPr>
      </p:pic>
      <p:sp>
        <p:nvSpPr>
          <p:cNvPr id="365" name="Google Shape;365;p28"/>
          <p:cNvSpPr txBox="1"/>
          <p:nvPr/>
        </p:nvSpPr>
        <p:spPr>
          <a:xfrm>
            <a:off x="414250" y="1093150"/>
            <a:ext cx="4303500" cy="34326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m - mixing the left and right datasets, dividing them into 2, and training separately.</a:t>
            </a:r>
            <a:endParaRPr b="0" i="0" sz="130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mc - the same, but while also taking the complement of the sequences while training</a:t>
            </a:r>
            <a:endParaRPr b="0" i="0" sz="130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lr - classification between left and right boundary</a:t>
            </a:r>
            <a:endParaRPr b="0" i="0" sz="130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lrc - classification between left and right boundary (including their complements while training)</a:t>
            </a:r>
            <a:endParaRPr b="0" i="0" sz="130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lt - classification between left and tad region</a:t>
            </a:r>
            <a:endParaRPr b="0" i="0" sz="130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ltc - classification between left and tad region (including their complements while training)</a:t>
            </a:r>
            <a:endParaRPr b="0" i="0" sz="13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9"/>
          <p:cNvSpPr txBox="1"/>
          <p:nvPr>
            <p:ph type="title"/>
          </p:nvPr>
        </p:nvSpPr>
        <p:spPr>
          <a:xfrm>
            <a:off x="658075" y="211100"/>
            <a:ext cx="34845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174"/>
              <a:buNone/>
            </a:pPr>
            <a:r>
              <a:rPr b="1" lang="en" sz="2800" u="sng"/>
              <a:t>Box plot of ACC:</a:t>
            </a:r>
            <a:endParaRPr b="1" sz="2600" u="sng"/>
          </a:p>
        </p:txBody>
      </p:sp>
      <p:pic>
        <p:nvPicPr>
          <p:cNvPr id="371" name="Google Shape;371;p29"/>
          <p:cNvPicPr preferRelativeResize="0"/>
          <p:nvPr/>
        </p:nvPicPr>
        <p:blipFill rotWithShape="1">
          <a:blip r:embed="rId3">
            <a:alphaModFix/>
          </a:blip>
          <a:srcRect b="0" l="0" r="0" t="0"/>
          <a:stretch/>
        </p:blipFill>
        <p:spPr>
          <a:xfrm>
            <a:off x="4900400" y="348251"/>
            <a:ext cx="3789600" cy="4446987"/>
          </a:xfrm>
          <a:prstGeom prst="rect">
            <a:avLst/>
          </a:prstGeom>
          <a:noFill/>
          <a:ln cap="flat" cmpd="sng" w="9525">
            <a:solidFill>
              <a:schemeClr val="dk2"/>
            </a:solidFill>
            <a:prstDash val="solid"/>
            <a:round/>
            <a:headEnd len="sm" w="sm" type="none"/>
            <a:tailEnd len="sm" w="sm" type="none"/>
          </a:ln>
        </p:spPr>
      </p:pic>
      <p:sp>
        <p:nvSpPr>
          <p:cNvPr id="372" name="Google Shape;372;p29"/>
          <p:cNvSpPr txBox="1"/>
          <p:nvPr/>
        </p:nvSpPr>
        <p:spPr>
          <a:xfrm>
            <a:off x="450950" y="1024100"/>
            <a:ext cx="4303500" cy="34326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m - mixing the left and right datasets, dividing them into 2, and training separately.</a:t>
            </a:r>
            <a:endParaRPr b="0" i="0" sz="130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mc - the same, but while also taking the complement of the sequences while training</a:t>
            </a:r>
            <a:endParaRPr b="0" i="0" sz="130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lr - classification between left and right boundary</a:t>
            </a:r>
            <a:endParaRPr b="0" i="0" sz="130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lrc - classification between left and right boundary (including their complements while training)</a:t>
            </a:r>
            <a:endParaRPr b="0" i="0" sz="130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lt - classification between left and tad region</a:t>
            </a:r>
            <a:endParaRPr b="0" i="0" sz="130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311150" lvl="0" marL="457200" marR="0" rtl="0" algn="l">
              <a:lnSpc>
                <a:spcPct val="100000"/>
              </a:lnSpc>
              <a:spcBef>
                <a:spcPts val="0"/>
              </a:spcBef>
              <a:spcAft>
                <a:spcPts val="0"/>
              </a:spcAft>
              <a:buClr>
                <a:srgbClr val="222222"/>
              </a:buClr>
              <a:buSzPts val="1300"/>
              <a:buFont typeface="Arial"/>
              <a:buAutoNum type="arabicPeriod"/>
            </a:pPr>
            <a:r>
              <a:rPr b="0" i="0" lang="en" sz="1300" u="none" cap="none" strike="noStrike">
                <a:solidFill>
                  <a:srgbClr val="222222"/>
                </a:solidFill>
                <a:highlight>
                  <a:srgbClr val="FFFFFF"/>
                </a:highlight>
                <a:latin typeface="Arial"/>
                <a:ea typeface="Arial"/>
                <a:cs typeface="Arial"/>
                <a:sym typeface="Arial"/>
              </a:rPr>
              <a:t>ltc - classification between left and tad region (including their complements while training)</a:t>
            </a:r>
            <a:endParaRPr b="0" i="0" sz="13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ctrTitle"/>
          </p:nvPr>
        </p:nvSpPr>
        <p:spPr>
          <a:xfrm>
            <a:off x="174675" y="597000"/>
            <a:ext cx="87828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880"/>
              <a:t>Introduction</a:t>
            </a:r>
            <a:endParaRPr sz="2880"/>
          </a:p>
          <a:p>
            <a:pPr indent="0" lvl="0" marL="0" rtl="0" algn="ctr">
              <a:lnSpc>
                <a:spcPct val="100000"/>
              </a:lnSpc>
              <a:spcBef>
                <a:spcPts val="0"/>
              </a:spcBef>
              <a:spcAft>
                <a:spcPts val="0"/>
              </a:spcAft>
              <a:buSzPts val="990"/>
              <a:buNone/>
            </a:pPr>
            <a:r>
              <a:rPr b="0" lang="en" sz="1779" u="sng"/>
              <a:t>Current Scenario</a:t>
            </a:r>
            <a:endParaRPr b="0" sz="1779" u="sng"/>
          </a:p>
        </p:txBody>
      </p:sp>
      <p:sp>
        <p:nvSpPr>
          <p:cNvPr id="102" name="Google Shape;102;p3"/>
          <p:cNvSpPr txBox="1"/>
          <p:nvPr>
            <p:ph idx="1" type="subTitle"/>
          </p:nvPr>
        </p:nvSpPr>
        <p:spPr>
          <a:xfrm>
            <a:off x="289850" y="1472675"/>
            <a:ext cx="8579100" cy="3272100"/>
          </a:xfrm>
          <a:prstGeom prst="rect">
            <a:avLst/>
          </a:prstGeom>
          <a:noFill/>
          <a:ln>
            <a:noFill/>
          </a:ln>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Symptom-driven approach towards treatment</a:t>
            </a:r>
            <a:endParaRPr/>
          </a:p>
          <a:p>
            <a:pPr indent="-330200" lvl="0" marL="457200" rtl="0" algn="l">
              <a:lnSpc>
                <a:spcPct val="100000"/>
              </a:lnSpc>
              <a:spcBef>
                <a:spcPts val="0"/>
              </a:spcBef>
              <a:spcAft>
                <a:spcPts val="0"/>
              </a:spcAft>
              <a:buSzPts val="1600"/>
              <a:buChar char="●"/>
            </a:pPr>
            <a:r>
              <a:rPr lang="en"/>
              <a:t>SARS-CoV-2 and it’s mutations were not sequenced until recently</a:t>
            </a:r>
            <a:endParaRPr/>
          </a:p>
          <a:p>
            <a:pPr indent="-330200" lvl="0" marL="457200" rtl="0" algn="l">
              <a:lnSpc>
                <a:spcPct val="100000"/>
              </a:lnSpc>
              <a:spcBef>
                <a:spcPts val="0"/>
              </a:spcBef>
              <a:spcAft>
                <a:spcPts val="0"/>
              </a:spcAft>
              <a:buSzPts val="1600"/>
              <a:buChar char="●"/>
            </a:pPr>
            <a:r>
              <a:rPr lang="en"/>
              <a:t>Treating the symptom instead of uncovering the infection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a:p>
            <a:pPr indent="-330200" lvl="0" marL="457200" rtl="0" algn="l">
              <a:lnSpc>
                <a:spcPct val="100000"/>
              </a:lnSpc>
              <a:spcBef>
                <a:spcPts val="0"/>
              </a:spcBef>
              <a:spcAft>
                <a:spcPts val="0"/>
              </a:spcAft>
              <a:buSzPts val="1600"/>
              <a:buChar char="●"/>
            </a:pPr>
            <a:r>
              <a:rPr lang="en"/>
              <a:t>Early disease diagnosis and control efforts</a:t>
            </a:r>
            <a:endParaRPr/>
          </a:p>
          <a:p>
            <a:pPr indent="-330200" lvl="0" marL="457200" rtl="0" algn="l">
              <a:lnSpc>
                <a:spcPct val="100000"/>
              </a:lnSpc>
              <a:spcBef>
                <a:spcPts val="0"/>
              </a:spcBef>
              <a:spcAft>
                <a:spcPts val="0"/>
              </a:spcAft>
              <a:buSzPts val="1600"/>
              <a:buChar char="●"/>
            </a:pPr>
            <a:r>
              <a:rPr lang="en"/>
              <a:t>Mitigation strategies through genomic epidemiology</a:t>
            </a:r>
            <a:endParaRPr/>
          </a:p>
          <a:p>
            <a:pPr indent="-330200" lvl="0" marL="457200" rtl="0" algn="l">
              <a:lnSpc>
                <a:spcPct val="100000"/>
              </a:lnSpc>
              <a:spcBef>
                <a:spcPts val="0"/>
              </a:spcBef>
              <a:spcAft>
                <a:spcPts val="0"/>
              </a:spcAft>
              <a:buSzPts val="1600"/>
              <a:buChar char="●"/>
            </a:pPr>
            <a:r>
              <a:rPr lang="en"/>
              <a:t>Predictive modelling</a:t>
            </a:r>
            <a:endParaRPr/>
          </a:p>
          <a:p>
            <a:pPr indent="0" lvl="0" marL="914400" rtl="0" algn="l">
              <a:lnSpc>
                <a:spcPct val="100000"/>
              </a:lnSpc>
              <a:spcBef>
                <a:spcPts val="0"/>
              </a:spcBef>
              <a:spcAft>
                <a:spcPts val="0"/>
              </a:spcAft>
              <a:buSzPts val="1600"/>
              <a:buNone/>
            </a:pPr>
            <a:r>
              <a:t/>
            </a:r>
            <a:endParaRPr/>
          </a:p>
        </p:txBody>
      </p:sp>
      <p:sp>
        <p:nvSpPr>
          <p:cNvPr id="103" name="Google Shape;103;p3"/>
          <p:cNvSpPr txBox="1"/>
          <p:nvPr>
            <p:ph type="ctrTitle"/>
          </p:nvPr>
        </p:nvSpPr>
        <p:spPr>
          <a:xfrm>
            <a:off x="174675" y="2505000"/>
            <a:ext cx="87828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0" lang="en" sz="1779" u="sng"/>
              <a:t>What we wish to achieve</a:t>
            </a:r>
            <a:endParaRPr b="0" sz="1779" u="sng"/>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0"/>
          <p:cNvSpPr txBox="1"/>
          <p:nvPr>
            <p:ph type="title"/>
          </p:nvPr>
        </p:nvSpPr>
        <p:spPr>
          <a:xfrm>
            <a:off x="587550" y="534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is Deep Learning important in Genomics?</a:t>
            </a:r>
            <a:endParaRPr/>
          </a:p>
        </p:txBody>
      </p:sp>
      <p:sp>
        <p:nvSpPr>
          <p:cNvPr id="378" name="Google Shape;378;p30"/>
          <p:cNvSpPr txBox="1"/>
          <p:nvPr>
            <p:ph idx="1" type="body"/>
          </p:nvPr>
        </p:nvSpPr>
        <p:spPr>
          <a:xfrm>
            <a:off x="390300" y="1321775"/>
            <a:ext cx="8363400" cy="35691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lang="en" sz="1600"/>
              <a:t>Deep Learning methods are capable of working on large datasets. </a:t>
            </a:r>
            <a:endParaRPr sz="1600"/>
          </a:p>
          <a:p>
            <a:pPr indent="-330200" lvl="0" marL="457200" rtl="0" algn="l">
              <a:lnSpc>
                <a:spcPct val="115000"/>
              </a:lnSpc>
              <a:spcBef>
                <a:spcPts val="0"/>
              </a:spcBef>
              <a:spcAft>
                <a:spcPts val="0"/>
              </a:spcAft>
              <a:buSzPts val="1600"/>
              <a:buChar char="●"/>
            </a:pPr>
            <a:r>
              <a:rPr lang="en" sz="1600">
                <a:highlight>
                  <a:srgbClr val="FFFFFF"/>
                </a:highlight>
              </a:rPr>
              <a:t>Capable of identifying highly complex patterns.</a:t>
            </a:r>
            <a:endParaRPr sz="1600">
              <a:highlight>
                <a:srgbClr val="FFFFFF"/>
              </a:highlight>
            </a:endParaRPr>
          </a:p>
          <a:p>
            <a:pPr indent="-330200" lvl="0" marL="457200" rtl="0" algn="l">
              <a:lnSpc>
                <a:spcPct val="115000"/>
              </a:lnSpc>
              <a:spcBef>
                <a:spcPts val="0"/>
              </a:spcBef>
              <a:spcAft>
                <a:spcPts val="0"/>
              </a:spcAft>
              <a:buSzPts val="1600"/>
              <a:buChar char="●"/>
            </a:pPr>
            <a:r>
              <a:rPr lang="en" sz="1600">
                <a:highlight>
                  <a:srgbClr val="FFFFFF"/>
                </a:highlight>
              </a:rPr>
              <a:t>Can be used for the interpretation of regulatory control.</a:t>
            </a:r>
            <a:endParaRPr sz="1600">
              <a:highlight>
                <a:srgbClr val="FFFFFF"/>
              </a:highlight>
            </a:endParaRPr>
          </a:p>
          <a:p>
            <a:pPr indent="-330200" lvl="0" marL="457200" rtl="0" algn="l">
              <a:lnSpc>
                <a:spcPct val="115000"/>
              </a:lnSpc>
              <a:spcBef>
                <a:spcPts val="0"/>
              </a:spcBef>
              <a:spcAft>
                <a:spcPts val="0"/>
              </a:spcAft>
              <a:buSzPts val="1600"/>
              <a:buChar char="●"/>
            </a:pPr>
            <a:r>
              <a:rPr lang="en" sz="1600">
                <a:highlight>
                  <a:srgbClr val="FFFFFF"/>
                </a:highlight>
              </a:rPr>
              <a:t>Can build generative models (generating their own data and feeding to the model)</a:t>
            </a:r>
            <a:endParaRPr sz="1600">
              <a:highlight>
                <a:srgbClr val="FFFFFF"/>
              </a:highlight>
            </a:endParaRPr>
          </a:p>
          <a:p>
            <a:pPr indent="0" lvl="0" marL="0" rtl="0" algn="ctr">
              <a:lnSpc>
                <a:spcPct val="115000"/>
              </a:lnSpc>
              <a:spcBef>
                <a:spcPts val="1200"/>
              </a:spcBef>
              <a:spcAft>
                <a:spcPts val="0"/>
              </a:spcAft>
              <a:buSzPts val="1300"/>
              <a:buNone/>
            </a:pPr>
            <a:r>
              <a:rPr lang="en" sz="1400" u="sng">
                <a:solidFill>
                  <a:schemeClr val="dk2"/>
                </a:solidFill>
                <a:highlight>
                  <a:srgbClr val="FFFFFF"/>
                </a:highlight>
                <a:latin typeface="Raleway"/>
                <a:ea typeface="Raleway"/>
                <a:cs typeface="Raleway"/>
                <a:sym typeface="Raleway"/>
              </a:rPr>
              <a:t>Why a Convolutional Neural Network Architecture? </a:t>
            </a:r>
            <a:endParaRPr sz="1400" u="sng">
              <a:solidFill>
                <a:schemeClr val="dk2"/>
              </a:solidFill>
              <a:highlight>
                <a:srgbClr val="FFFFFF"/>
              </a:highlight>
              <a:latin typeface="Raleway"/>
              <a:ea typeface="Raleway"/>
              <a:cs typeface="Raleway"/>
              <a:sym typeface="Raleway"/>
            </a:endParaRPr>
          </a:p>
          <a:p>
            <a:pPr indent="-323850" lvl="0" marL="457200" rtl="0" algn="l">
              <a:lnSpc>
                <a:spcPct val="115000"/>
              </a:lnSpc>
              <a:spcBef>
                <a:spcPts val="1200"/>
              </a:spcBef>
              <a:spcAft>
                <a:spcPts val="0"/>
              </a:spcAft>
              <a:buSzPts val="1500"/>
              <a:buChar char="●"/>
            </a:pPr>
            <a:r>
              <a:rPr lang="en" sz="1500">
                <a:highlight>
                  <a:srgbClr val="FFFFFF"/>
                </a:highlight>
              </a:rPr>
              <a:t>CNN’s can discover new patterns even when the locations of patterns within sequences are unknown</a:t>
            </a:r>
            <a:endParaRPr sz="1500">
              <a:highlight>
                <a:srgbClr val="FFFFFF"/>
              </a:highlight>
            </a:endParaRPr>
          </a:p>
          <a:p>
            <a:pPr indent="-323850" lvl="0" marL="457200" rtl="0" algn="l">
              <a:lnSpc>
                <a:spcPct val="115000"/>
              </a:lnSpc>
              <a:spcBef>
                <a:spcPts val="0"/>
              </a:spcBef>
              <a:spcAft>
                <a:spcPts val="0"/>
              </a:spcAft>
              <a:buSzPts val="1500"/>
              <a:buChar char="●"/>
            </a:pPr>
            <a:r>
              <a:rPr lang="en" sz="1500">
                <a:highlight>
                  <a:srgbClr val="FFFFFF"/>
                </a:highlight>
              </a:rPr>
              <a:t>Can learn from millions of sequences through parallel implementation on a GPU</a:t>
            </a:r>
            <a:endParaRPr sz="1500">
              <a:highlight>
                <a:srgbClr val="FFFFFF"/>
              </a:highlight>
            </a:endParaRPr>
          </a:p>
          <a:p>
            <a:pPr indent="-323850" lvl="0" marL="457200" rtl="0" algn="l">
              <a:lnSpc>
                <a:spcPct val="115000"/>
              </a:lnSpc>
              <a:spcBef>
                <a:spcPts val="0"/>
              </a:spcBef>
              <a:spcAft>
                <a:spcPts val="0"/>
              </a:spcAft>
              <a:buSzPts val="1500"/>
              <a:buChar char="●"/>
            </a:pPr>
            <a:r>
              <a:rPr lang="en" sz="1500">
                <a:highlight>
                  <a:srgbClr val="FFFFFF"/>
                </a:highlight>
              </a:rPr>
              <a:t>It generalizes well across technologies, even without correcting for technology-specific biases</a:t>
            </a:r>
            <a:endParaRPr sz="1500">
              <a:highlight>
                <a:srgbClr val="FFFFFF"/>
              </a:highlight>
            </a:endParaRPr>
          </a:p>
          <a:p>
            <a:pPr indent="-323850" lvl="0" marL="457200" rtl="0" algn="l">
              <a:lnSpc>
                <a:spcPct val="115000"/>
              </a:lnSpc>
              <a:spcBef>
                <a:spcPts val="0"/>
              </a:spcBef>
              <a:spcAft>
                <a:spcPts val="0"/>
              </a:spcAft>
              <a:buSzPts val="1500"/>
              <a:buChar char="●"/>
            </a:pPr>
            <a:r>
              <a:rPr lang="en" sz="1500">
                <a:highlight>
                  <a:srgbClr val="FFFFFF"/>
                </a:highlight>
              </a:rPr>
              <a:t>It can tolerate a moderate degree of noise and mislabeled training data</a:t>
            </a:r>
            <a:endParaRPr sz="1500">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1"/>
          <p:cNvSpPr txBox="1"/>
          <p:nvPr>
            <p:ph type="title"/>
          </p:nvPr>
        </p:nvSpPr>
        <p:spPr>
          <a:xfrm>
            <a:off x="587550" y="534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is Deep Learning important in Genomics?</a:t>
            </a:r>
            <a:endParaRPr/>
          </a:p>
        </p:txBody>
      </p:sp>
      <p:pic>
        <p:nvPicPr>
          <p:cNvPr id="384" name="Google Shape;384;p31"/>
          <p:cNvPicPr preferRelativeResize="0"/>
          <p:nvPr/>
        </p:nvPicPr>
        <p:blipFill rotWithShape="1">
          <a:blip r:embed="rId3">
            <a:alphaModFix/>
          </a:blip>
          <a:srcRect b="0" l="0" r="0" t="0"/>
          <a:stretch/>
        </p:blipFill>
        <p:spPr>
          <a:xfrm>
            <a:off x="1123950" y="1815500"/>
            <a:ext cx="6896100" cy="2266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2"/>
          <p:cNvSpPr txBox="1"/>
          <p:nvPr>
            <p:ph type="title"/>
          </p:nvPr>
        </p:nvSpPr>
        <p:spPr>
          <a:xfrm>
            <a:off x="231150" y="768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a:t>CNN Model Architecture</a:t>
            </a:r>
            <a:endParaRPr/>
          </a:p>
        </p:txBody>
      </p:sp>
      <p:pic>
        <p:nvPicPr>
          <p:cNvPr id="390" name="Google Shape;390;p32"/>
          <p:cNvPicPr preferRelativeResize="0"/>
          <p:nvPr/>
        </p:nvPicPr>
        <p:blipFill rotWithShape="1">
          <a:blip r:embed="rId3">
            <a:alphaModFix/>
          </a:blip>
          <a:srcRect b="0" l="0" r="0" t="0"/>
          <a:stretch/>
        </p:blipFill>
        <p:spPr>
          <a:xfrm>
            <a:off x="149670" y="654775"/>
            <a:ext cx="2615025" cy="2236475"/>
          </a:xfrm>
          <a:prstGeom prst="rect">
            <a:avLst/>
          </a:prstGeom>
          <a:noFill/>
          <a:ln cap="flat" cmpd="sng" w="9525">
            <a:solidFill>
              <a:schemeClr val="dk2"/>
            </a:solidFill>
            <a:prstDash val="solid"/>
            <a:round/>
            <a:headEnd len="sm" w="sm" type="none"/>
            <a:tailEnd len="sm" w="sm" type="none"/>
          </a:ln>
        </p:spPr>
      </p:pic>
      <p:pic>
        <p:nvPicPr>
          <p:cNvPr id="391" name="Google Shape;391;p32"/>
          <p:cNvPicPr preferRelativeResize="0"/>
          <p:nvPr/>
        </p:nvPicPr>
        <p:blipFill rotWithShape="1">
          <a:blip r:embed="rId4">
            <a:alphaModFix/>
          </a:blip>
          <a:srcRect b="0" l="0" r="0" t="0"/>
          <a:stretch/>
        </p:blipFill>
        <p:spPr>
          <a:xfrm>
            <a:off x="3322751" y="654768"/>
            <a:ext cx="2409800" cy="2096207"/>
          </a:xfrm>
          <a:prstGeom prst="rect">
            <a:avLst/>
          </a:prstGeom>
          <a:noFill/>
          <a:ln cap="flat" cmpd="sng" w="9525">
            <a:solidFill>
              <a:schemeClr val="dk2"/>
            </a:solidFill>
            <a:prstDash val="solid"/>
            <a:round/>
            <a:headEnd len="sm" w="sm" type="none"/>
            <a:tailEnd len="sm" w="sm" type="none"/>
          </a:ln>
        </p:spPr>
      </p:pic>
      <p:pic>
        <p:nvPicPr>
          <p:cNvPr id="392" name="Google Shape;392;p32"/>
          <p:cNvPicPr preferRelativeResize="0"/>
          <p:nvPr/>
        </p:nvPicPr>
        <p:blipFill rotWithShape="1">
          <a:blip r:embed="rId5">
            <a:alphaModFix/>
          </a:blip>
          <a:srcRect b="0" l="7813" r="3484" t="0"/>
          <a:stretch/>
        </p:blipFill>
        <p:spPr>
          <a:xfrm>
            <a:off x="6394150" y="1041138"/>
            <a:ext cx="2645025" cy="1507825"/>
          </a:xfrm>
          <a:prstGeom prst="rect">
            <a:avLst/>
          </a:prstGeom>
          <a:noFill/>
          <a:ln cap="flat" cmpd="sng" w="9525">
            <a:solidFill>
              <a:schemeClr val="dk2"/>
            </a:solidFill>
            <a:prstDash val="solid"/>
            <a:round/>
            <a:headEnd len="sm" w="sm" type="none"/>
            <a:tailEnd len="sm" w="sm" type="none"/>
          </a:ln>
        </p:spPr>
      </p:pic>
      <p:pic>
        <p:nvPicPr>
          <p:cNvPr id="393" name="Google Shape;393;p32"/>
          <p:cNvPicPr preferRelativeResize="0"/>
          <p:nvPr/>
        </p:nvPicPr>
        <p:blipFill rotWithShape="1">
          <a:blip r:embed="rId6">
            <a:alphaModFix/>
          </a:blip>
          <a:srcRect b="0" l="0" r="0" t="0"/>
          <a:stretch/>
        </p:blipFill>
        <p:spPr>
          <a:xfrm>
            <a:off x="252288" y="3091093"/>
            <a:ext cx="2409800" cy="1719669"/>
          </a:xfrm>
          <a:prstGeom prst="rect">
            <a:avLst/>
          </a:prstGeom>
          <a:noFill/>
          <a:ln cap="flat" cmpd="sng" w="9525">
            <a:solidFill>
              <a:schemeClr val="dk2"/>
            </a:solidFill>
            <a:prstDash val="solid"/>
            <a:round/>
            <a:headEnd len="sm" w="sm" type="none"/>
            <a:tailEnd len="sm" w="sm" type="none"/>
          </a:ln>
        </p:spPr>
      </p:pic>
      <p:pic>
        <p:nvPicPr>
          <p:cNvPr id="394" name="Google Shape;394;p32"/>
          <p:cNvPicPr preferRelativeResize="0"/>
          <p:nvPr/>
        </p:nvPicPr>
        <p:blipFill rotWithShape="1">
          <a:blip r:embed="rId7">
            <a:alphaModFix/>
          </a:blip>
          <a:srcRect b="0" l="0" r="7977" t="0"/>
          <a:stretch/>
        </p:blipFill>
        <p:spPr>
          <a:xfrm>
            <a:off x="3322749" y="2983300"/>
            <a:ext cx="2517587" cy="1935250"/>
          </a:xfrm>
          <a:prstGeom prst="rect">
            <a:avLst/>
          </a:prstGeom>
          <a:noFill/>
          <a:ln cap="flat" cmpd="sng" w="9525">
            <a:solidFill>
              <a:schemeClr val="dk2"/>
            </a:solidFill>
            <a:prstDash val="solid"/>
            <a:round/>
            <a:headEnd len="sm" w="sm" type="none"/>
            <a:tailEnd len="sm" w="sm" type="none"/>
          </a:ln>
        </p:spPr>
      </p:pic>
      <p:pic>
        <p:nvPicPr>
          <p:cNvPr id="395" name="Google Shape;395;p32"/>
          <p:cNvPicPr preferRelativeResize="0"/>
          <p:nvPr/>
        </p:nvPicPr>
        <p:blipFill rotWithShape="1">
          <a:blip r:embed="rId8">
            <a:alphaModFix/>
          </a:blip>
          <a:srcRect b="0" l="6613" r="3140" t="0"/>
          <a:stretch/>
        </p:blipFill>
        <p:spPr>
          <a:xfrm>
            <a:off x="6719925" y="3095700"/>
            <a:ext cx="2174775" cy="1611275"/>
          </a:xfrm>
          <a:prstGeom prst="rect">
            <a:avLst/>
          </a:prstGeom>
          <a:noFill/>
          <a:ln cap="flat" cmpd="sng" w="19050">
            <a:solidFill>
              <a:schemeClr val="dk2"/>
            </a:solidFill>
            <a:prstDash val="solid"/>
            <a:round/>
            <a:headEnd len="sm" w="sm" type="none"/>
            <a:tailEnd len="sm" w="sm" type="none"/>
          </a:ln>
        </p:spPr>
      </p:pic>
      <p:sp>
        <p:nvSpPr>
          <p:cNvPr id="396" name="Google Shape;396;p32"/>
          <p:cNvSpPr/>
          <p:nvPr/>
        </p:nvSpPr>
        <p:spPr>
          <a:xfrm>
            <a:off x="2899700" y="1633950"/>
            <a:ext cx="356700" cy="32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2"/>
          <p:cNvSpPr/>
          <p:nvPr/>
        </p:nvSpPr>
        <p:spPr>
          <a:xfrm>
            <a:off x="5936975" y="1633963"/>
            <a:ext cx="356700" cy="32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2"/>
          <p:cNvSpPr/>
          <p:nvPr/>
        </p:nvSpPr>
        <p:spPr>
          <a:xfrm>
            <a:off x="2814063" y="3650425"/>
            <a:ext cx="356700" cy="32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2"/>
          <p:cNvSpPr/>
          <p:nvPr/>
        </p:nvSpPr>
        <p:spPr>
          <a:xfrm>
            <a:off x="6101775" y="3650425"/>
            <a:ext cx="356700" cy="32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3"/>
          <p:cNvSpPr txBox="1"/>
          <p:nvPr>
            <p:ph type="title"/>
          </p:nvPr>
        </p:nvSpPr>
        <p:spPr>
          <a:xfrm>
            <a:off x="311638" y="191250"/>
            <a:ext cx="8520600" cy="483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Results</a:t>
            </a:r>
            <a:endParaRPr b="1" u="sng"/>
          </a:p>
        </p:txBody>
      </p:sp>
      <p:graphicFrame>
        <p:nvGraphicFramePr>
          <p:cNvPr id="405" name="Google Shape;405;p33"/>
          <p:cNvGraphicFramePr/>
          <p:nvPr/>
        </p:nvGraphicFramePr>
        <p:xfrm>
          <a:off x="311638" y="940975"/>
          <a:ext cx="3000000" cy="3000000"/>
        </p:xfrm>
        <a:graphic>
          <a:graphicData uri="http://schemas.openxmlformats.org/drawingml/2006/table">
            <a:tbl>
              <a:tblPr>
                <a:noFill/>
                <a:tableStyleId>{B14CE60C-B308-4806-BA0E-A0BC2B194577}</a:tableStyleId>
              </a:tblPr>
              <a:tblGrid>
                <a:gridCol w="967675"/>
                <a:gridCol w="795100"/>
                <a:gridCol w="829650"/>
                <a:gridCol w="1289875"/>
                <a:gridCol w="4638325"/>
              </a:tblGrid>
              <a:tr h="703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Model</a:t>
                      </a:r>
                      <a:endParaRPr sz="1400" u="none" cap="none" strike="noStrike"/>
                    </a:p>
                  </a:txBody>
                  <a:tcPr marT="91425" marB="91425" marR="91425" marL="91425">
                    <a:solidFill>
                      <a:srgbClr val="E6B8A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Val Acc</a:t>
                      </a:r>
                      <a:endParaRPr sz="1400" u="none" cap="none" strike="noStrike"/>
                    </a:p>
                  </a:txBody>
                  <a:tcPr marT="91425" marB="91425" marR="91425" marL="91425">
                    <a:solidFill>
                      <a:srgbClr val="E6B8A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Test Acc</a:t>
                      </a:r>
                      <a:endParaRPr sz="1400" u="none" cap="none" strike="noStrike"/>
                    </a:p>
                  </a:txBody>
                  <a:tcPr marT="91425" marB="91425" marR="91425" marL="91425">
                    <a:solidFill>
                      <a:srgbClr val="E6B8A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Trainable parameters</a:t>
                      </a:r>
                      <a:endParaRPr sz="1400" u="none" cap="none" strike="noStrike"/>
                    </a:p>
                  </a:txBody>
                  <a:tcPr marT="91425" marB="91425" marR="91425" marL="91425">
                    <a:solidFill>
                      <a:srgbClr val="E6B8A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Layers Deleted</a:t>
                      </a:r>
                      <a:endParaRPr sz="1400" u="none" cap="none" strike="noStrike"/>
                    </a:p>
                  </a:txBody>
                  <a:tcPr marT="91425" marB="91425" marR="91425" marL="91425">
                    <a:solidFill>
                      <a:srgbClr val="E6B8AF"/>
                    </a:solidFill>
                  </a:tcPr>
                </a:tc>
              </a:tr>
              <a:tr h="8026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Original</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0.65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1,872,462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22944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 layer reduction</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(removed 4th set)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0.6925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0.7818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1,653,902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406" name="Google Shape;406;p33"/>
          <p:cNvSpPr txBox="1"/>
          <p:nvPr/>
        </p:nvSpPr>
        <p:spPr>
          <a:xfrm>
            <a:off x="5104638" y="1817125"/>
            <a:ext cx="198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None</a:t>
            </a:r>
            <a:endParaRPr b="0" i="0" sz="1400" u="none" cap="none" strike="noStrike">
              <a:solidFill>
                <a:srgbClr val="000000"/>
              </a:solidFill>
              <a:latin typeface="Open Sans"/>
              <a:ea typeface="Open Sans"/>
              <a:cs typeface="Open Sans"/>
              <a:sym typeface="Open Sans"/>
            </a:endParaRPr>
          </a:p>
        </p:txBody>
      </p:sp>
      <p:pic>
        <p:nvPicPr>
          <p:cNvPr id="407" name="Google Shape;407;p33"/>
          <p:cNvPicPr preferRelativeResize="0"/>
          <p:nvPr/>
        </p:nvPicPr>
        <p:blipFill rotWithShape="1">
          <a:blip r:embed="rId3">
            <a:alphaModFix/>
          </a:blip>
          <a:srcRect b="0" l="0" r="0" t="0"/>
          <a:stretch/>
        </p:blipFill>
        <p:spPr>
          <a:xfrm>
            <a:off x="5012602" y="2571751"/>
            <a:ext cx="2788950" cy="19902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4"/>
          <p:cNvSpPr txBox="1"/>
          <p:nvPr>
            <p:ph type="title"/>
          </p:nvPr>
        </p:nvSpPr>
        <p:spPr>
          <a:xfrm>
            <a:off x="311700" y="170000"/>
            <a:ext cx="8520600" cy="483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Results</a:t>
            </a:r>
            <a:endParaRPr b="1" u="sng"/>
          </a:p>
        </p:txBody>
      </p:sp>
      <p:graphicFrame>
        <p:nvGraphicFramePr>
          <p:cNvPr id="413" name="Google Shape;413;p34"/>
          <p:cNvGraphicFramePr/>
          <p:nvPr/>
        </p:nvGraphicFramePr>
        <p:xfrm>
          <a:off x="311625" y="710850"/>
          <a:ext cx="3000000" cy="3000000"/>
        </p:xfrm>
        <a:graphic>
          <a:graphicData uri="http://schemas.openxmlformats.org/drawingml/2006/table">
            <a:tbl>
              <a:tblPr>
                <a:noFill/>
                <a:tableStyleId>{B14CE60C-B308-4806-BA0E-A0BC2B194577}</a:tableStyleId>
              </a:tblPr>
              <a:tblGrid>
                <a:gridCol w="967700"/>
                <a:gridCol w="875650"/>
                <a:gridCol w="1140275"/>
                <a:gridCol w="1220850"/>
                <a:gridCol w="4396700"/>
              </a:tblGrid>
              <a:tr h="5435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Model</a:t>
                      </a:r>
                      <a:endParaRPr sz="1400" u="none" cap="none" strike="noStrike"/>
                    </a:p>
                  </a:txBody>
                  <a:tcPr marT="91425" marB="91425" marR="91425" marL="91425">
                    <a:solidFill>
                      <a:srgbClr val="E6B8A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Val Acc</a:t>
                      </a:r>
                      <a:endParaRPr sz="1400" u="none" cap="none" strike="noStrike"/>
                    </a:p>
                  </a:txBody>
                  <a:tcPr marT="91425" marB="91425" marR="91425" marL="91425">
                    <a:solidFill>
                      <a:srgbClr val="E6B8A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Test Acc</a:t>
                      </a:r>
                      <a:endParaRPr sz="1400" u="none" cap="none" strike="noStrike"/>
                    </a:p>
                  </a:txBody>
                  <a:tcPr marT="91425" marB="91425" marR="91425" marL="91425">
                    <a:solidFill>
                      <a:srgbClr val="E6B8A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Trainable parameters</a:t>
                      </a:r>
                      <a:endParaRPr sz="1400" u="none" cap="none" strike="noStrike"/>
                    </a:p>
                  </a:txBody>
                  <a:tcPr marT="91425" marB="91425" marR="91425" marL="91425">
                    <a:solidFill>
                      <a:srgbClr val="E6B8A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Layers Deleted</a:t>
                      </a:r>
                      <a:endParaRPr sz="1400" u="none" cap="none" strike="noStrike"/>
                    </a:p>
                  </a:txBody>
                  <a:tcPr marT="91425" marB="91425" marR="91425" marL="91425">
                    <a:solidFill>
                      <a:srgbClr val="E6B8AF"/>
                    </a:solidFill>
                  </a:tcPr>
                </a:tc>
              </a:tr>
              <a:tr h="16785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 layers reduction</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(removed 3rd and 4th set)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0.7077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0.7975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1,675,422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18030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 layers reduction</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(removed 3rd, 4th  and 5th set)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0.5027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0.5563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5,376,062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414" name="Google Shape;414;p34"/>
          <p:cNvPicPr preferRelativeResize="0"/>
          <p:nvPr/>
        </p:nvPicPr>
        <p:blipFill rotWithShape="1">
          <a:blip r:embed="rId3">
            <a:alphaModFix/>
          </a:blip>
          <a:srcRect b="0" l="7813" r="3484" t="0"/>
          <a:stretch/>
        </p:blipFill>
        <p:spPr>
          <a:xfrm>
            <a:off x="4725825" y="1529971"/>
            <a:ext cx="1827500" cy="1041775"/>
          </a:xfrm>
          <a:prstGeom prst="rect">
            <a:avLst/>
          </a:prstGeom>
          <a:noFill/>
          <a:ln cap="flat" cmpd="sng" w="9525">
            <a:solidFill>
              <a:schemeClr val="dk2"/>
            </a:solidFill>
            <a:prstDash val="solid"/>
            <a:round/>
            <a:headEnd len="sm" w="sm" type="none"/>
            <a:tailEnd len="sm" w="sm" type="none"/>
          </a:ln>
        </p:spPr>
      </p:pic>
      <p:pic>
        <p:nvPicPr>
          <p:cNvPr id="415" name="Google Shape;415;p34"/>
          <p:cNvPicPr preferRelativeResize="0"/>
          <p:nvPr/>
        </p:nvPicPr>
        <p:blipFill rotWithShape="1">
          <a:blip r:embed="rId4">
            <a:alphaModFix/>
          </a:blip>
          <a:srcRect b="0" l="0" r="7977" t="0"/>
          <a:stretch/>
        </p:blipFill>
        <p:spPr>
          <a:xfrm>
            <a:off x="6721275" y="1416562"/>
            <a:ext cx="1927850" cy="1481925"/>
          </a:xfrm>
          <a:prstGeom prst="rect">
            <a:avLst/>
          </a:prstGeom>
          <a:noFill/>
          <a:ln cap="flat" cmpd="sng" w="9525">
            <a:solidFill>
              <a:schemeClr val="dk2"/>
            </a:solidFill>
            <a:prstDash val="solid"/>
            <a:round/>
            <a:headEnd len="sm" w="sm" type="none"/>
            <a:tailEnd len="sm" w="sm" type="none"/>
          </a:ln>
        </p:spPr>
      </p:pic>
      <p:pic>
        <p:nvPicPr>
          <p:cNvPr id="416" name="Google Shape;416;p34"/>
          <p:cNvPicPr preferRelativeResize="0"/>
          <p:nvPr/>
        </p:nvPicPr>
        <p:blipFill rotWithShape="1">
          <a:blip r:embed="rId3">
            <a:alphaModFix/>
          </a:blip>
          <a:srcRect b="0" l="7813" r="3484" t="0"/>
          <a:stretch/>
        </p:blipFill>
        <p:spPr>
          <a:xfrm>
            <a:off x="4572000" y="3079527"/>
            <a:ext cx="1319550" cy="752225"/>
          </a:xfrm>
          <a:prstGeom prst="rect">
            <a:avLst/>
          </a:prstGeom>
          <a:noFill/>
          <a:ln cap="flat" cmpd="sng" w="9525">
            <a:solidFill>
              <a:schemeClr val="dk2"/>
            </a:solidFill>
            <a:prstDash val="solid"/>
            <a:round/>
            <a:headEnd len="sm" w="sm" type="none"/>
            <a:tailEnd len="sm" w="sm" type="none"/>
          </a:ln>
        </p:spPr>
      </p:pic>
      <p:pic>
        <p:nvPicPr>
          <p:cNvPr id="417" name="Google Shape;417;p34"/>
          <p:cNvPicPr preferRelativeResize="0"/>
          <p:nvPr/>
        </p:nvPicPr>
        <p:blipFill rotWithShape="1">
          <a:blip r:embed="rId4">
            <a:alphaModFix/>
          </a:blip>
          <a:srcRect b="0" l="0" r="7977" t="0"/>
          <a:stretch/>
        </p:blipFill>
        <p:spPr>
          <a:xfrm>
            <a:off x="5891562" y="3831750"/>
            <a:ext cx="1180737" cy="907625"/>
          </a:xfrm>
          <a:prstGeom prst="rect">
            <a:avLst/>
          </a:prstGeom>
          <a:noFill/>
          <a:ln cap="flat" cmpd="sng" w="9525">
            <a:solidFill>
              <a:schemeClr val="dk2"/>
            </a:solidFill>
            <a:prstDash val="solid"/>
            <a:round/>
            <a:headEnd len="sm" w="sm" type="none"/>
            <a:tailEnd len="sm" w="sm" type="none"/>
          </a:ln>
        </p:spPr>
      </p:pic>
      <p:pic>
        <p:nvPicPr>
          <p:cNvPr id="418" name="Google Shape;418;p34"/>
          <p:cNvPicPr preferRelativeResize="0"/>
          <p:nvPr/>
        </p:nvPicPr>
        <p:blipFill rotWithShape="1">
          <a:blip r:embed="rId4">
            <a:alphaModFix/>
          </a:blip>
          <a:srcRect b="0" l="0" r="7977" t="0"/>
          <a:stretch/>
        </p:blipFill>
        <p:spPr>
          <a:xfrm>
            <a:off x="7095525" y="3079525"/>
            <a:ext cx="1759799" cy="13527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5"/>
          <p:cNvSpPr txBox="1"/>
          <p:nvPr>
            <p:ph type="title"/>
          </p:nvPr>
        </p:nvSpPr>
        <p:spPr>
          <a:xfrm>
            <a:off x="311700" y="226400"/>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a:t>CROSS VALIDATION - original model (2)</a:t>
            </a:r>
            <a:endParaRPr/>
          </a:p>
        </p:txBody>
      </p:sp>
      <p:sp>
        <p:nvSpPr>
          <p:cNvPr id="424" name="Google Shape;424;p35"/>
          <p:cNvSpPr txBox="1"/>
          <p:nvPr>
            <p:ph idx="1" type="body"/>
          </p:nvPr>
        </p:nvSpPr>
        <p:spPr>
          <a:xfrm>
            <a:off x="4221525" y="1017700"/>
            <a:ext cx="4922700" cy="38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100"/>
              <a:t>KFOLD =10</a:t>
            </a:r>
            <a:endParaRPr sz="1100"/>
          </a:p>
          <a:p>
            <a:pPr indent="0" lvl="0" marL="0" rtl="0" algn="l">
              <a:lnSpc>
                <a:spcPct val="115000"/>
              </a:lnSpc>
              <a:spcBef>
                <a:spcPts val="1200"/>
              </a:spcBef>
              <a:spcAft>
                <a:spcPts val="0"/>
              </a:spcAft>
              <a:buSzPts val="1300"/>
              <a:buNone/>
            </a:pPr>
            <a:r>
              <a:rPr lang="en" sz="1100"/>
              <a:t>test acc: </a:t>
            </a:r>
            <a:endParaRPr sz="1100"/>
          </a:p>
          <a:p>
            <a:pPr indent="0" lvl="0" marL="0" rtl="0" algn="l">
              <a:lnSpc>
                <a:spcPct val="115000"/>
              </a:lnSpc>
              <a:spcBef>
                <a:spcPts val="1200"/>
              </a:spcBef>
              <a:spcAft>
                <a:spcPts val="0"/>
              </a:spcAft>
              <a:buSzPts val="1300"/>
              <a:buNone/>
            </a:pPr>
            <a:r>
              <a:rPr lang="en" sz="1100"/>
              <a:t>[0.8048484848484848, 0.8690909090909091, 0.8787878787878788, 0.8787878787878788, 0.88, 0.8666666666666667, 0.8895631067961165, 0.8640776699029126, 0.8689320388349514, 0.8434466019417476]</a:t>
            </a:r>
            <a:endParaRPr sz="1100"/>
          </a:p>
          <a:p>
            <a:pPr indent="0" lvl="0" marL="0" rtl="0" algn="l">
              <a:lnSpc>
                <a:spcPct val="115000"/>
              </a:lnSpc>
              <a:spcBef>
                <a:spcPts val="1200"/>
              </a:spcBef>
              <a:spcAft>
                <a:spcPts val="0"/>
              </a:spcAft>
              <a:buSzPts val="1300"/>
              <a:buNone/>
            </a:pPr>
            <a:r>
              <a:rPr lang="en" sz="1100"/>
              <a:t>test auc:</a:t>
            </a:r>
            <a:endParaRPr sz="1100"/>
          </a:p>
          <a:p>
            <a:pPr indent="0" lvl="0" marL="0" rtl="0" algn="l">
              <a:lnSpc>
                <a:spcPct val="115000"/>
              </a:lnSpc>
              <a:spcBef>
                <a:spcPts val="1200"/>
              </a:spcBef>
              <a:spcAft>
                <a:spcPts val="0"/>
              </a:spcAft>
              <a:buSzPts val="1300"/>
              <a:buNone/>
            </a:pPr>
            <a:r>
              <a:rPr lang="en" sz="1100"/>
              <a:t>[0.638366036892907, 0.6919404529526587, 0.6197021020453929, 0.6525124889803116, 0.6288272981487382, 0.6806407995296885, 0.6457821385426794, 0.661058187966514, 0.6478834232917718, 0.6571428571428571]</a:t>
            </a:r>
            <a:endParaRPr sz="1100"/>
          </a:p>
          <a:p>
            <a:pPr indent="0" lvl="0" marL="0" rtl="0" algn="l">
              <a:lnSpc>
                <a:spcPct val="115000"/>
              </a:lnSpc>
              <a:spcBef>
                <a:spcPts val="1200"/>
              </a:spcBef>
              <a:spcAft>
                <a:spcPts val="1200"/>
              </a:spcAft>
              <a:buSzPts val="1300"/>
              <a:buNone/>
            </a:pPr>
            <a:r>
              <a:t/>
            </a:r>
            <a:endParaRPr sz="1100"/>
          </a:p>
        </p:txBody>
      </p:sp>
      <p:pic>
        <p:nvPicPr>
          <p:cNvPr id="425" name="Google Shape;425;p35"/>
          <p:cNvPicPr preferRelativeResize="0"/>
          <p:nvPr/>
        </p:nvPicPr>
        <p:blipFill rotWithShape="1">
          <a:blip r:embed="rId3">
            <a:alphaModFix/>
          </a:blip>
          <a:srcRect b="0" l="0" r="0" t="0"/>
          <a:stretch/>
        </p:blipFill>
        <p:spPr>
          <a:xfrm>
            <a:off x="116925" y="1458125"/>
            <a:ext cx="3916725" cy="29375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6"/>
          <p:cNvSpPr txBox="1"/>
          <p:nvPr>
            <p:ph type="title"/>
          </p:nvPr>
        </p:nvSpPr>
        <p:spPr>
          <a:xfrm>
            <a:off x="311700" y="226400"/>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a:t>CROSS VALIDATION - 1 layer model</a:t>
            </a:r>
            <a:endParaRPr/>
          </a:p>
        </p:txBody>
      </p:sp>
      <p:sp>
        <p:nvSpPr>
          <p:cNvPr id="431" name="Google Shape;431;p36"/>
          <p:cNvSpPr txBox="1"/>
          <p:nvPr>
            <p:ph idx="1" type="body"/>
          </p:nvPr>
        </p:nvSpPr>
        <p:spPr>
          <a:xfrm>
            <a:off x="4162400" y="1017700"/>
            <a:ext cx="4836000" cy="396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100"/>
              <a:t>KFOLD =10</a:t>
            </a:r>
            <a:endParaRPr sz="1100"/>
          </a:p>
          <a:p>
            <a:pPr indent="0" lvl="0" marL="0" rtl="0" algn="l">
              <a:lnSpc>
                <a:spcPct val="115000"/>
              </a:lnSpc>
              <a:spcBef>
                <a:spcPts val="1200"/>
              </a:spcBef>
              <a:spcAft>
                <a:spcPts val="0"/>
              </a:spcAft>
              <a:buSzPts val="1300"/>
              <a:buNone/>
            </a:pPr>
            <a:r>
              <a:rPr lang="en" sz="1100"/>
              <a:t>test acc: </a:t>
            </a:r>
            <a:endParaRPr sz="1100"/>
          </a:p>
          <a:p>
            <a:pPr indent="0" lvl="0" marL="0" rtl="0" algn="l">
              <a:lnSpc>
                <a:spcPct val="115000"/>
              </a:lnSpc>
              <a:spcBef>
                <a:spcPts val="1200"/>
              </a:spcBef>
              <a:spcAft>
                <a:spcPts val="0"/>
              </a:spcAft>
              <a:buSzPts val="1300"/>
              <a:buNone/>
            </a:pPr>
            <a:r>
              <a:rPr lang="en" sz="1100"/>
              <a:t>[0.7781818181818182, 0.8484848484848485, 0.84, 0.8521212121212122, 0.8569696969696969, 0.8436363636363636, 0.875, 0.8531553398058253, 0.845873786407767, 0.8470873786407767]</a:t>
            </a:r>
            <a:endParaRPr sz="1100"/>
          </a:p>
          <a:p>
            <a:pPr indent="0" lvl="0" marL="0" rtl="0" algn="l">
              <a:lnSpc>
                <a:spcPct val="115000"/>
              </a:lnSpc>
              <a:spcBef>
                <a:spcPts val="1200"/>
              </a:spcBef>
              <a:spcAft>
                <a:spcPts val="0"/>
              </a:spcAft>
              <a:buSzPts val="1300"/>
              <a:buNone/>
            </a:pPr>
            <a:r>
              <a:rPr lang="en" sz="1100"/>
              <a:t>test auc:</a:t>
            </a:r>
            <a:endParaRPr sz="1100"/>
          </a:p>
          <a:p>
            <a:pPr indent="0" lvl="0" marL="0" rtl="0" algn="l">
              <a:lnSpc>
                <a:spcPct val="115000"/>
              </a:lnSpc>
              <a:spcBef>
                <a:spcPts val="1200"/>
              </a:spcBef>
              <a:spcAft>
                <a:spcPts val="0"/>
              </a:spcAft>
              <a:buSzPts val="1300"/>
              <a:buNone/>
            </a:pPr>
            <a:r>
              <a:rPr lang="en" sz="1100"/>
              <a:t>[0.7447535182289523, 0.816213061012712, 0.8039231827643385, 0.7814277989373206, 0.7941093457834016, 0.7593650457820562, 0.7869913705014089, 0.7713045019496632, 0.7829458734788886, 0.7697643801325988]</a:t>
            </a:r>
            <a:endParaRPr sz="1100">
              <a:solidFill>
                <a:srgbClr val="212121"/>
              </a:solidFill>
              <a:highlight>
                <a:srgbClr val="FFFFFF"/>
              </a:highlight>
              <a:latin typeface="Courier New"/>
              <a:ea typeface="Courier New"/>
              <a:cs typeface="Courier New"/>
              <a:sym typeface="Courier New"/>
            </a:endParaRPr>
          </a:p>
          <a:p>
            <a:pPr indent="0" lvl="0" marL="0" rtl="0" algn="l">
              <a:lnSpc>
                <a:spcPct val="115000"/>
              </a:lnSpc>
              <a:spcBef>
                <a:spcPts val="1200"/>
              </a:spcBef>
              <a:spcAft>
                <a:spcPts val="1200"/>
              </a:spcAft>
              <a:buSzPts val="1300"/>
              <a:buNone/>
            </a:pPr>
            <a:r>
              <a:t/>
            </a:r>
            <a:endParaRPr sz="1100">
              <a:solidFill>
                <a:srgbClr val="212121"/>
              </a:solidFill>
              <a:highlight>
                <a:srgbClr val="FFFFFF"/>
              </a:highlight>
              <a:latin typeface="Courier New"/>
              <a:ea typeface="Courier New"/>
              <a:cs typeface="Courier New"/>
              <a:sym typeface="Courier New"/>
            </a:endParaRPr>
          </a:p>
        </p:txBody>
      </p:sp>
      <p:pic>
        <p:nvPicPr>
          <p:cNvPr id="432" name="Google Shape;432;p36"/>
          <p:cNvPicPr preferRelativeResize="0"/>
          <p:nvPr/>
        </p:nvPicPr>
        <p:blipFill rotWithShape="1">
          <a:blip r:embed="rId3">
            <a:alphaModFix/>
          </a:blip>
          <a:srcRect b="0" l="0" r="0" t="0"/>
          <a:stretch/>
        </p:blipFill>
        <p:spPr>
          <a:xfrm>
            <a:off x="140575" y="1551550"/>
            <a:ext cx="3857600" cy="289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7"/>
          <p:cNvSpPr txBox="1"/>
          <p:nvPr>
            <p:ph type="title"/>
          </p:nvPr>
        </p:nvSpPr>
        <p:spPr>
          <a:xfrm>
            <a:off x="311700" y="226400"/>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a:t>Monte Carlo approach on 1 layer reduced model</a:t>
            </a:r>
            <a:endParaRPr/>
          </a:p>
        </p:txBody>
      </p:sp>
      <p:sp>
        <p:nvSpPr>
          <p:cNvPr id="438" name="Google Shape;438;p37"/>
          <p:cNvSpPr txBox="1"/>
          <p:nvPr>
            <p:ph idx="1" type="body"/>
          </p:nvPr>
        </p:nvSpPr>
        <p:spPr>
          <a:xfrm>
            <a:off x="4162400" y="1017700"/>
            <a:ext cx="4836000" cy="396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100">
                <a:solidFill>
                  <a:srgbClr val="212121"/>
                </a:solidFill>
                <a:highlight>
                  <a:srgbClr val="FFFFFF"/>
                </a:highlight>
                <a:latin typeface="Courier New"/>
                <a:ea typeface="Courier New"/>
                <a:cs typeface="Courier New"/>
                <a:sym typeface="Courier New"/>
              </a:rPr>
              <a:t>Avg Test ACC: 0.99509090909091</a:t>
            </a:r>
            <a:endParaRPr sz="1100">
              <a:solidFill>
                <a:srgbClr val="212121"/>
              </a:solidFill>
              <a:highlight>
                <a:srgbClr val="FFFFFF"/>
              </a:highlight>
              <a:latin typeface="Courier New"/>
              <a:ea typeface="Courier New"/>
              <a:cs typeface="Courier New"/>
              <a:sym typeface="Courier New"/>
            </a:endParaRPr>
          </a:p>
          <a:p>
            <a:pPr indent="0" lvl="0" marL="0" rtl="0" algn="l">
              <a:lnSpc>
                <a:spcPct val="115000"/>
              </a:lnSpc>
              <a:spcBef>
                <a:spcPts val="1200"/>
              </a:spcBef>
              <a:spcAft>
                <a:spcPts val="0"/>
              </a:spcAft>
              <a:buSzPts val="1300"/>
              <a:buNone/>
            </a:pPr>
            <a:r>
              <a:rPr lang="en" sz="1100">
                <a:solidFill>
                  <a:srgbClr val="212121"/>
                </a:solidFill>
                <a:highlight>
                  <a:srgbClr val="FFFFFF"/>
                </a:highlight>
                <a:latin typeface="Courier New"/>
                <a:ea typeface="Courier New"/>
                <a:cs typeface="Courier New"/>
                <a:sym typeface="Courier New"/>
              </a:rPr>
              <a:t>Avg Test AUC: 0.80331029128835</a:t>
            </a:r>
            <a:endParaRPr sz="1100">
              <a:solidFill>
                <a:srgbClr val="212121"/>
              </a:solidFill>
              <a:highlight>
                <a:srgbClr val="FFFFFF"/>
              </a:highlight>
              <a:latin typeface="Courier New"/>
              <a:ea typeface="Courier New"/>
              <a:cs typeface="Courier New"/>
              <a:sym typeface="Courier New"/>
            </a:endParaRPr>
          </a:p>
          <a:p>
            <a:pPr indent="0" lvl="0" marL="0" rtl="0" algn="l">
              <a:lnSpc>
                <a:spcPct val="115000"/>
              </a:lnSpc>
              <a:spcBef>
                <a:spcPts val="1200"/>
              </a:spcBef>
              <a:spcAft>
                <a:spcPts val="0"/>
              </a:spcAft>
              <a:buSzPts val="1300"/>
              <a:buNone/>
            </a:pPr>
            <a:r>
              <a:t/>
            </a:r>
            <a:endParaRPr sz="1100">
              <a:solidFill>
                <a:srgbClr val="212121"/>
              </a:solidFill>
              <a:highlight>
                <a:srgbClr val="FFFFFF"/>
              </a:highlight>
              <a:latin typeface="Courier New"/>
              <a:ea typeface="Courier New"/>
              <a:cs typeface="Courier New"/>
              <a:sym typeface="Courier New"/>
            </a:endParaRPr>
          </a:p>
          <a:p>
            <a:pPr indent="0" lvl="0" marL="0" rtl="0" algn="l">
              <a:lnSpc>
                <a:spcPct val="115000"/>
              </a:lnSpc>
              <a:spcBef>
                <a:spcPts val="1200"/>
              </a:spcBef>
              <a:spcAft>
                <a:spcPts val="0"/>
              </a:spcAft>
              <a:buSzPts val="1300"/>
              <a:buNone/>
            </a:pPr>
            <a:r>
              <a:rPr lang="en" sz="1100">
                <a:solidFill>
                  <a:srgbClr val="212121"/>
                </a:solidFill>
                <a:highlight>
                  <a:srgbClr val="FFFFFF"/>
                </a:highlight>
                <a:latin typeface="Courier New"/>
                <a:ea typeface="Courier New"/>
                <a:cs typeface="Courier New"/>
                <a:sym typeface="Courier New"/>
              </a:rPr>
              <a:t>Time taken: 92 minutes</a:t>
            </a:r>
            <a:endParaRPr sz="1100">
              <a:solidFill>
                <a:srgbClr val="212121"/>
              </a:solidFill>
              <a:highlight>
                <a:srgbClr val="FFFFFF"/>
              </a:highlight>
              <a:latin typeface="Courier New"/>
              <a:ea typeface="Courier New"/>
              <a:cs typeface="Courier New"/>
              <a:sym typeface="Courier New"/>
            </a:endParaRPr>
          </a:p>
          <a:p>
            <a:pPr indent="0" lvl="0" marL="0" rtl="0" algn="l">
              <a:lnSpc>
                <a:spcPct val="115000"/>
              </a:lnSpc>
              <a:spcBef>
                <a:spcPts val="1200"/>
              </a:spcBef>
              <a:spcAft>
                <a:spcPts val="1200"/>
              </a:spcAft>
              <a:buSzPts val="1300"/>
              <a:buNone/>
            </a:pPr>
            <a:r>
              <a:t/>
            </a:r>
            <a:endParaRPr sz="1100">
              <a:solidFill>
                <a:srgbClr val="212121"/>
              </a:solidFill>
              <a:highlight>
                <a:srgbClr val="FFFFFF"/>
              </a:highlight>
              <a:latin typeface="Courier New"/>
              <a:ea typeface="Courier New"/>
              <a:cs typeface="Courier New"/>
              <a:sym typeface="Courier New"/>
            </a:endParaRPr>
          </a:p>
        </p:txBody>
      </p:sp>
      <p:pic>
        <p:nvPicPr>
          <p:cNvPr id="439" name="Google Shape;439;p37"/>
          <p:cNvPicPr preferRelativeResize="0"/>
          <p:nvPr/>
        </p:nvPicPr>
        <p:blipFill rotWithShape="1">
          <a:blip r:embed="rId3">
            <a:alphaModFix/>
          </a:blip>
          <a:srcRect b="0" l="0" r="0" t="0"/>
          <a:stretch/>
        </p:blipFill>
        <p:spPr>
          <a:xfrm>
            <a:off x="152400" y="1086200"/>
            <a:ext cx="3857600" cy="2893200"/>
          </a:xfrm>
          <a:prstGeom prst="rect">
            <a:avLst/>
          </a:prstGeom>
          <a:noFill/>
          <a:ln>
            <a:noFill/>
          </a:ln>
        </p:spPr>
      </p:pic>
      <p:pic>
        <p:nvPicPr>
          <p:cNvPr id="440" name="Google Shape;440;p37"/>
          <p:cNvPicPr preferRelativeResize="0"/>
          <p:nvPr/>
        </p:nvPicPr>
        <p:blipFill rotWithShape="1">
          <a:blip r:embed="rId4">
            <a:alphaModFix/>
          </a:blip>
          <a:srcRect b="0" l="0" r="0" t="0"/>
          <a:stretch/>
        </p:blipFill>
        <p:spPr>
          <a:xfrm>
            <a:off x="4572000" y="2381901"/>
            <a:ext cx="3917076" cy="265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8"/>
          <p:cNvSpPr txBox="1"/>
          <p:nvPr>
            <p:ph type="title"/>
          </p:nvPr>
        </p:nvSpPr>
        <p:spPr>
          <a:xfrm>
            <a:off x="311700" y="78500"/>
            <a:ext cx="8520600" cy="796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a:t>What is Explainable AI ?</a:t>
            </a:r>
            <a:endParaRPr/>
          </a:p>
        </p:txBody>
      </p:sp>
      <p:pic>
        <p:nvPicPr>
          <p:cNvPr id="446" name="Google Shape;446;p38"/>
          <p:cNvPicPr preferRelativeResize="0"/>
          <p:nvPr/>
        </p:nvPicPr>
        <p:blipFill rotWithShape="1">
          <a:blip r:embed="rId3">
            <a:alphaModFix/>
          </a:blip>
          <a:srcRect b="0" l="0" r="0" t="0"/>
          <a:stretch/>
        </p:blipFill>
        <p:spPr>
          <a:xfrm>
            <a:off x="393600" y="1493950"/>
            <a:ext cx="5054631" cy="2847450"/>
          </a:xfrm>
          <a:prstGeom prst="rect">
            <a:avLst/>
          </a:prstGeom>
          <a:noFill/>
          <a:ln>
            <a:noFill/>
          </a:ln>
        </p:spPr>
      </p:pic>
      <p:pic>
        <p:nvPicPr>
          <p:cNvPr id="447" name="Google Shape;447;p38"/>
          <p:cNvPicPr preferRelativeResize="0"/>
          <p:nvPr/>
        </p:nvPicPr>
        <p:blipFill rotWithShape="1">
          <a:blip r:embed="rId4">
            <a:alphaModFix/>
          </a:blip>
          <a:srcRect b="0" l="0" r="0" t="0"/>
          <a:stretch/>
        </p:blipFill>
        <p:spPr>
          <a:xfrm>
            <a:off x="5730254" y="1493950"/>
            <a:ext cx="2711275" cy="2847450"/>
          </a:xfrm>
          <a:prstGeom prst="rect">
            <a:avLst/>
          </a:prstGeom>
          <a:noFill/>
          <a:ln cap="flat" cmpd="sng" w="19050">
            <a:solidFill>
              <a:schemeClr val="dk2"/>
            </a:solidFill>
            <a:prstDash val="solid"/>
            <a:round/>
            <a:headEnd len="sm" w="sm" type="none"/>
            <a:tailEnd len="sm" w="sm" type="none"/>
          </a:ln>
        </p:spPr>
      </p:pic>
      <p:sp>
        <p:nvSpPr>
          <p:cNvPr id="448" name="Google Shape;448;p38"/>
          <p:cNvSpPr txBox="1"/>
          <p:nvPr/>
        </p:nvSpPr>
        <p:spPr>
          <a:xfrm>
            <a:off x="393600" y="4341400"/>
            <a:ext cx="4703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5"/>
              </a:rPr>
              <a:t>Explainable Artificial Intelligence (darpa.mil)</a:t>
            </a:r>
            <a:endParaRPr b="0" i="0" sz="1400" u="none" cap="none" strike="noStrike">
              <a:solidFill>
                <a:srgbClr val="000000"/>
              </a:solidFill>
              <a:latin typeface="Open Sans"/>
              <a:ea typeface="Open Sans"/>
              <a:cs typeface="Open Sans"/>
              <a:sym typeface="Open Sans"/>
            </a:endParaRPr>
          </a:p>
        </p:txBody>
      </p:sp>
      <p:sp>
        <p:nvSpPr>
          <p:cNvPr id="449" name="Google Shape;449;p38"/>
          <p:cNvSpPr txBox="1"/>
          <p:nvPr/>
        </p:nvSpPr>
        <p:spPr>
          <a:xfrm>
            <a:off x="5567138" y="4341400"/>
            <a:ext cx="30375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6"/>
              </a:rPr>
              <a:t>Interpretability vs Explainability: The Black Box of Machine Learning – BMC Software | Blogs</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type="title"/>
          </p:nvPr>
        </p:nvSpPr>
        <p:spPr>
          <a:xfrm>
            <a:off x="311700" y="78500"/>
            <a:ext cx="8520600" cy="796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a:t>Interpretability</a:t>
            </a:r>
            <a:endParaRPr/>
          </a:p>
        </p:txBody>
      </p:sp>
      <p:sp>
        <p:nvSpPr>
          <p:cNvPr id="455" name="Google Shape;455;p39"/>
          <p:cNvSpPr txBox="1"/>
          <p:nvPr/>
        </p:nvSpPr>
        <p:spPr>
          <a:xfrm>
            <a:off x="393600" y="1289650"/>
            <a:ext cx="8025600" cy="1662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Aim is to present some of the properties of a model in understandable terms to a human</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If a model has high interpretability or explainability:</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we understand how the model makes a prediction </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how we can influence this prediction by changing input features.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We need to understand the output and WHAT caused the output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ctrTitle"/>
          </p:nvPr>
        </p:nvSpPr>
        <p:spPr>
          <a:xfrm>
            <a:off x="174675" y="597000"/>
            <a:ext cx="87828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880"/>
              <a:t>Introduction</a:t>
            </a:r>
            <a:endParaRPr sz="2880"/>
          </a:p>
        </p:txBody>
      </p:sp>
      <p:sp>
        <p:nvSpPr>
          <p:cNvPr id="109" name="Google Shape;109;p4"/>
          <p:cNvSpPr txBox="1"/>
          <p:nvPr>
            <p:ph idx="1" type="subTitle"/>
          </p:nvPr>
        </p:nvSpPr>
        <p:spPr>
          <a:xfrm>
            <a:off x="289850" y="1159225"/>
            <a:ext cx="8579100" cy="3585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t/>
            </a:r>
            <a:endParaRPr b="1" sz="1800"/>
          </a:p>
          <a:p>
            <a:pPr indent="-330200" lvl="0" marL="457200" rtl="0" algn="l">
              <a:lnSpc>
                <a:spcPct val="100000"/>
              </a:lnSpc>
              <a:spcBef>
                <a:spcPts val="0"/>
              </a:spcBef>
              <a:spcAft>
                <a:spcPts val="0"/>
              </a:spcAft>
              <a:buSzPts val="1600"/>
              <a:buChar char="●"/>
            </a:pPr>
            <a:r>
              <a:rPr lang="en"/>
              <a:t>An emerging approach for disease treatment and prevention</a:t>
            </a:r>
            <a:endParaRPr/>
          </a:p>
          <a:p>
            <a:pPr indent="-330200" lvl="0" marL="457200" rtl="0" algn="l">
              <a:lnSpc>
                <a:spcPct val="100000"/>
              </a:lnSpc>
              <a:spcBef>
                <a:spcPts val="0"/>
              </a:spcBef>
              <a:spcAft>
                <a:spcPts val="0"/>
              </a:spcAft>
              <a:buSzPts val="1600"/>
              <a:buChar char="●"/>
            </a:pPr>
            <a:r>
              <a:rPr lang="en"/>
              <a:t>Developing genetically targeted therapies based on large populations of data.</a:t>
            </a:r>
            <a:endParaRPr/>
          </a:p>
        </p:txBody>
      </p:sp>
      <p:pic>
        <p:nvPicPr>
          <p:cNvPr id="110" name="Google Shape;110;p4"/>
          <p:cNvPicPr preferRelativeResize="0"/>
          <p:nvPr/>
        </p:nvPicPr>
        <p:blipFill rotWithShape="1">
          <a:blip r:embed="rId3">
            <a:alphaModFix/>
          </a:blip>
          <a:srcRect b="6208" l="0" r="0" t="13262"/>
          <a:stretch/>
        </p:blipFill>
        <p:spPr>
          <a:xfrm>
            <a:off x="1472850" y="2420475"/>
            <a:ext cx="5767224" cy="1977425"/>
          </a:xfrm>
          <a:prstGeom prst="rect">
            <a:avLst/>
          </a:prstGeom>
          <a:noFill/>
          <a:ln cap="flat" cmpd="sng" w="19050">
            <a:solidFill>
              <a:schemeClr val="dk2"/>
            </a:solidFill>
            <a:prstDash val="solid"/>
            <a:round/>
            <a:headEnd len="sm" w="sm" type="none"/>
            <a:tailEnd len="sm" w="sm" type="none"/>
          </a:ln>
        </p:spPr>
      </p:pic>
      <p:sp>
        <p:nvSpPr>
          <p:cNvPr id="111" name="Google Shape;111;p4"/>
          <p:cNvSpPr txBox="1"/>
          <p:nvPr>
            <p:ph type="ctrTitle"/>
          </p:nvPr>
        </p:nvSpPr>
        <p:spPr>
          <a:xfrm>
            <a:off x="174675" y="597000"/>
            <a:ext cx="87828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880"/>
              <a:t>Introduction</a:t>
            </a:r>
            <a:endParaRPr sz="2880"/>
          </a:p>
          <a:p>
            <a:pPr indent="0" lvl="0" marL="0" rtl="0" algn="ctr">
              <a:lnSpc>
                <a:spcPct val="100000"/>
              </a:lnSpc>
              <a:spcBef>
                <a:spcPts val="0"/>
              </a:spcBef>
              <a:spcAft>
                <a:spcPts val="0"/>
              </a:spcAft>
              <a:buSzPts val="990"/>
              <a:buNone/>
            </a:pPr>
            <a:r>
              <a:rPr b="0" lang="en" sz="1779" u="sng"/>
              <a:t>Precision Medicine</a:t>
            </a:r>
            <a:endParaRPr b="0" sz="1779" u="sng"/>
          </a:p>
        </p:txBody>
      </p:sp>
      <p:sp>
        <p:nvSpPr>
          <p:cNvPr id="112" name="Google Shape;112;p4"/>
          <p:cNvSpPr txBox="1"/>
          <p:nvPr/>
        </p:nvSpPr>
        <p:spPr>
          <a:xfrm>
            <a:off x="864450" y="2063875"/>
            <a:ext cx="258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Lato"/>
                <a:ea typeface="Lato"/>
                <a:cs typeface="Lato"/>
                <a:sym typeface="Lato"/>
              </a:rPr>
              <a:t>Previously: </a:t>
            </a:r>
            <a:endParaRPr b="0" i="0" sz="1400" u="none" cap="none" strike="noStrike">
              <a:solidFill>
                <a:schemeClr val="accen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0"/>
          <p:cNvSpPr txBox="1"/>
          <p:nvPr>
            <p:ph type="title"/>
          </p:nvPr>
        </p:nvSpPr>
        <p:spPr>
          <a:xfrm>
            <a:off x="579475" y="4716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DeepSHAP</a:t>
            </a:r>
            <a:endParaRPr/>
          </a:p>
        </p:txBody>
      </p:sp>
      <p:sp>
        <p:nvSpPr>
          <p:cNvPr id="461" name="Google Shape;461;p4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462" name="Google Shape;462;p40"/>
          <p:cNvPicPr preferRelativeResize="0"/>
          <p:nvPr/>
        </p:nvPicPr>
        <p:blipFill rotWithShape="1">
          <a:blip r:embed="rId3">
            <a:alphaModFix/>
          </a:blip>
          <a:srcRect b="0" l="0" r="0" t="0"/>
          <a:stretch/>
        </p:blipFill>
        <p:spPr>
          <a:xfrm>
            <a:off x="626400" y="932299"/>
            <a:ext cx="7393224" cy="4134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1"/>
          <p:cNvSpPr txBox="1"/>
          <p:nvPr>
            <p:ph type="title"/>
          </p:nvPr>
        </p:nvSpPr>
        <p:spPr>
          <a:xfrm>
            <a:off x="685925" y="542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XAI Implementation Results</a:t>
            </a:r>
            <a:endParaRPr/>
          </a:p>
        </p:txBody>
      </p:sp>
      <p:pic>
        <p:nvPicPr>
          <p:cNvPr id="468" name="Google Shape;468;p41"/>
          <p:cNvPicPr preferRelativeResize="0"/>
          <p:nvPr/>
        </p:nvPicPr>
        <p:blipFill rotWithShape="1">
          <a:blip r:embed="rId3">
            <a:alphaModFix/>
          </a:blip>
          <a:srcRect b="0" l="0" r="0" t="0"/>
          <a:stretch/>
        </p:blipFill>
        <p:spPr>
          <a:xfrm>
            <a:off x="203175" y="1008375"/>
            <a:ext cx="4842050" cy="1884775"/>
          </a:xfrm>
          <a:prstGeom prst="rect">
            <a:avLst/>
          </a:prstGeom>
          <a:noFill/>
          <a:ln cap="flat" cmpd="sng" w="12700">
            <a:solidFill>
              <a:srgbClr val="000000"/>
            </a:solidFill>
            <a:prstDash val="solid"/>
            <a:miter lim="8000"/>
            <a:headEnd len="sm" w="sm" type="none"/>
            <a:tailEnd len="sm" w="sm" type="none"/>
          </a:ln>
        </p:spPr>
      </p:pic>
      <p:sp>
        <p:nvSpPr>
          <p:cNvPr id="469" name="Google Shape;469;p41"/>
          <p:cNvSpPr txBox="1"/>
          <p:nvPr/>
        </p:nvSpPr>
        <p:spPr>
          <a:xfrm>
            <a:off x="203175" y="3040075"/>
            <a:ext cx="103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Summary plot</a:t>
            </a:r>
            <a:endParaRPr b="0" i="0" sz="1000" u="none" cap="none" strike="noStrike">
              <a:solidFill>
                <a:srgbClr val="000000"/>
              </a:solidFill>
              <a:latin typeface="Lato"/>
              <a:ea typeface="Lato"/>
              <a:cs typeface="Lato"/>
              <a:sym typeface="Lato"/>
            </a:endParaRPr>
          </a:p>
        </p:txBody>
      </p:sp>
      <p:pic>
        <p:nvPicPr>
          <p:cNvPr id="470" name="Google Shape;470;p41"/>
          <p:cNvPicPr preferRelativeResize="0"/>
          <p:nvPr/>
        </p:nvPicPr>
        <p:blipFill rotWithShape="1">
          <a:blip r:embed="rId4">
            <a:alphaModFix/>
          </a:blip>
          <a:srcRect b="0" l="0" r="0" t="0"/>
          <a:stretch/>
        </p:blipFill>
        <p:spPr>
          <a:xfrm>
            <a:off x="4484650" y="3111633"/>
            <a:ext cx="4267200" cy="1669166"/>
          </a:xfrm>
          <a:prstGeom prst="rect">
            <a:avLst/>
          </a:prstGeom>
          <a:noFill/>
          <a:ln cap="flat" cmpd="sng" w="12700">
            <a:solidFill>
              <a:srgbClr val="000000"/>
            </a:solidFill>
            <a:prstDash val="solid"/>
            <a:miter lim="8000"/>
            <a:headEnd len="sm" w="sm" type="none"/>
            <a:tailEnd len="sm" w="sm" type="none"/>
          </a:ln>
        </p:spPr>
      </p:pic>
      <p:sp>
        <p:nvSpPr>
          <p:cNvPr id="471" name="Google Shape;471;p41"/>
          <p:cNvSpPr txBox="1"/>
          <p:nvPr/>
        </p:nvSpPr>
        <p:spPr>
          <a:xfrm>
            <a:off x="4484650" y="4780800"/>
            <a:ext cx="103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Decision plot</a:t>
            </a:r>
            <a:endParaRPr b="0" i="0" sz="1000" u="none" cap="none" strike="noStrike">
              <a:solidFill>
                <a:srgbClr val="000000"/>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2"/>
          <p:cNvSpPr txBox="1"/>
          <p:nvPr>
            <p:ph type="title"/>
          </p:nvPr>
        </p:nvSpPr>
        <p:spPr>
          <a:xfrm>
            <a:off x="685925" y="542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XAI Implementation Results</a:t>
            </a:r>
            <a:endParaRPr/>
          </a:p>
        </p:txBody>
      </p:sp>
      <p:sp>
        <p:nvSpPr>
          <p:cNvPr id="477" name="Google Shape;477;p4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478" name="Google Shape;478;p42"/>
          <p:cNvSpPr txBox="1"/>
          <p:nvPr/>
        </p:nvSpPr>
        <p:spPr>
          <a:xfrm>
            <a:off x="203175" y="3040075"/>
            <a:ext cx="2473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XAI decision plot for 1 sequence</a:t>
            </a:r>
            <a:endParaRPr b="0" i="0" sz="1000" u="none" cap="none" strike="noStrike">
              <a:solidFill>
                <a:srgbClr val="000000"/>
              </a:solidFill>
              <a:latin typeface="Lato"/>
              <a:ea typeface="Lato"/>
              <a:cs typeface="Lato"/>
              <a:sym typeface="Lato"/>
            </a:endParaRPr>
          </a:p>
        </p:txBody>
      </p:sp>
      <p:sp>
        <p:nvSpPr>
          <p:cNvPr id="479" name="Google Shape;479;p42"/>
          <p:cNvSpPr txBox="1"/>
          <p:nvPr/>
        </p:nvSpPr>
        <p:spPr>
          <a:xfrm>
            <a:off x="3308525" y="4302000"/>
            <a:ext cx="244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XAI individual force plot</a:t>
            </a:r>
            <a:endParaRPr b="0" i="0" sz="1000" u="none" cap="none" strike="noStrike">
              <a:solidFill>
                <a:srgbClr val="000000"/>
              </a:solidFill>
              <a:latin typeface="Lato"/>
              <a:ea typeface="Lato"/>
              <a:cs typeface="Lato"/>
              <a:sym typeface="Lato"/>
            </a:endParaRPr>
          </a:p>
        </p:txBody>
      </p:sp>
      <p:pic>
        <p:nvPicPr>
          <p:cNvPr id="480" name="Google Shape;480;p42"/>
          <p:cNvPicPr preferRelativeResize="0"/>
          <p:nvPr/>
        </p:nvPicPr>
        <p:blipFill rotWithShape="1">
          <a:blip r:embed="rId3">
            <a:alphaModFix/>
          </a:blip>
          <a:srcRect b="0" l="0" r="0" t="0"/>
          <a:stretch/>
        </p:blipFill>
        <p:spPr>
          <a:xfrm>
            <a:off x="108875" y="1077625"/>
            <a:ext cx="5000625" cy="1943100"/>
          </a:xfrm>
          <a:prstGeom prst="rect">
            <a:avLst/>
          </a:prstGeom>
          <a:noFill/>
          <a:ln cap="flat" cmpd="sng" w="12700">
            <a:solidFill>
              <a:srgbClr val="000000"/>
            </a:solidFill>
            <a:prstDash val="solid"/>
            <a:miter lim="8000"/>
            <a:headEnd len="sm" w="sm" type="none"/>
            <a:tailEnd len="sm" w="sm" type="none"/>
          </a:ln>
        </p:spPr>
      </p:pic>
      <p:pic>
        <p:nvPicPr>
          <p:cNvPr id="481" name="Google Shape;481;p42"/>
          <p:cNvPicPr preferRelativeResize="0"/>
          <p:nvPr/>
        </p:nvPicPr>
        <p:blipFill rotWithShape="1">
          <a:blip r:embed="rId4">
            <a:alphaModFix/>
          </a:blip>
          <a:srcRect b="41239" l="21824" r="7338" t="33622"/>
          <a:stretch/>
        </p:blipFill>
        <p:spPr>
          <a:xfrm>
            <a:off x="3293700" y="3076050"/>
            <a:ext cx="5581650" cy="11239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3"/>
          <p:cNvSpPr txBox="1"/>
          <p:nvPr>
            <p:ph type="title"/>
          </p:nvPr>
        </p:nvSpPr>
        <p:spPr>
          <a:xfrm>
            <a:off x="685925" y="542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XAI Implementation Results</a:t>
            </a:r>
            <a:endParaRPr/>
          </a:p>
        </p:txBody>
      </p:sp>
      <p:sp>
        <p:nvSpPr>
          <p:cNvPr id="487" name="Google Shape;487;p4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488" name="Google Shape;488;p43"/>
          <p:cNvSpPr txBox="1"/>
          <p:nvPr/>
        </p:nvSpPr>
        <p:spPr>
          <a:xfrm>
            <a:off x="232200" y="2684600"/>
            <a:ext cx="2473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Effect of A</a:t>
            </a:r>
            <a:endParaRPr b="0" i="0" sz="1000" u="none" cap="none" strike="noStrike">
              <a:solidFill>
                <a:srgbClr val="000000"/>
              </a:solidFill>
              <a:latin typeface="Lato"/>
              <a:ea typeface="Lato"/>
              <a:cs typeface="Lato"/>
              <a:sym typeface="Lato"/>
            </a:endParaRPr>
          </a:p>
        </p:txBody>
      </p:sp>
      <p:sp>
        <p:nvSpPr>
          <p:cNvPr id="489" name="Google Shape;489;p43"/>
          <p:cNvSpPr txBox="1"/>
          <p:nvPr/>
        </p:nvSpPr>
        <p:spPr>
          <a:xfrm>
            <a:off x="4229850" y="4476125"/>
            <a:ext cx="244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Effect of C</a:t>
            </a:r>
            <a:endParaRPr b="0" i="0" sz="1000" u="none" cap="none" strike="noStrike">
              <a:solidFill>
                <a:srgbClr val="000000"/>
              </a:solidFill>
              <a:latin typeface="Lato"/>
              <a:ea typeface="Lato"/>
              <a:cs typeface="Lato"/>
              <a:sym typeface="Lato"/>
            </a:endParaRPr>
          </a:p>
        </p:txBody>
      </p:sp>
      <p:pic>
        <p:nvPicPr>
          <p:cNvPr id="490" name="Google Shape;490;p43"/>
          <p:cNvPicPr preferRelativeResize="0"/>
          <p:nvPr/>
        </p:nvPicPr>
        <p:blipFill rotWithShape="1">
          <a:blip r:embed="rId3">
            <a:alphaModFix/>
          </a:blip>
          <a:srcRect b="13909" l="6154" r="1993" t="29567"/>
          <a:stretch/>
        </p:blipFill>
        <p:spPr>
          <a:xfrm>
            <a:off x="203175" y="1077627"/>
            <a:ext cx="4368824" cy="1510498"/>
          </a:xfrm>
          <a:prstGeom prst="rect">
            <a:avLst/>
          </a:prstGeom>
          <a:noFill/>
          <a:ln cap="flat" cmpd="sng" w="12700">
            <a:solidFill>
              <a:srgbClr val="000000"/>
            </a:solidFill>
            <a:prstDash val="solid"/>
            <a:miter lim="8000"/>
            <a:headEnd len="sm" w="sm" type="none"/>
            <a:tailEnd len="sm" w="sm" type="none"/>
          </a:ln>
        </p:spPr>
      </p:pic>
      <p:pic>
        <p:nvPicPr>
          <p:cNvPr id="491" name="Google Shape;491;p43"/>
          <p:cNvPicPr preferRelativeResize="0"/>
          <p:nvPr/>
        </p:nvPicPr>
        <p:blipFill rotWithShape="1">
          <a:blip r:embed="rId4">
            <a:alphaModFix/>
          </a:blip>
          <a:srcRect b="11303" l="7944" r="0" t="33333"/>
          <a:stretch/>
        </p:blipFill>
        <p:spPr>
          <a:xfrm>
            <a:off x="3910225" y="2745850"/>
            <a:ext cx="4866650" cy="16451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4"/>
          <p:cNvSpPr txBox="1"/>
          <p:nvPr>
            <p:ph type="title"/>
          </p:nvPr>
        </p:nvSpPr>
        <p:spPr>
          <a:xfrm>
            <a:off x="685925" y="542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XAI Implementation Results</a:t>
            </a:r>
            <a:endParaRPr/>
          </a:p>
        </p:txBody>
      </p:sp>
      <p:sp>
        <p:nvSpPr>
          <p:cNvPr id="497" name="Google Shape;497;p4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498" name="Google Shape;498;p44"/>
          <p:cNvSpPr txBox="1"/>
          <p:nvPr/>
        </p:nvSpPr>
        <p:spPr>
          <a:xfrm>
            <a:off x="232200" y="2684600"/>
            <a:ext cx="2473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Effect of G</a:t>
            </a:r>
            <a:endParaRPr b="0" i="0" sz="1000" u="none" cap="none" strike="noStrike">
              <a:solidFill>
                <a:srgbClr val="000000"/>
              </a:solidFill>
              <a:latin typeface="Lato"/>
              <a:ea typeface="Lato"/>
              <a:cs typeface="Lato"/>
              <a:sym typeface="Lato"/>
            </a:endParaRPr>
          </a:p>
        </p:txBody>
      </p:sp>
      <p:sp>
        <p:nvSpPr>
          <p:cNvPr id="499" name="Google Shape;499;p44"/>
          <p:cNvSpPr txBox="1"/>
          <p:nvPr/>
        </p:nvSpPr>
        <p:spPr>
          <a:xfrm>
            <a:off x="4229850" y="4476125"/>
            <a:ext cx="244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Effect of T</a:t>
            </a:r>
            <a:endParaRPr b="0" i="0" sz="1000" u="none" cap="none" strike="noStrike">
              <a:solidFill>
                <a:srgbClr val="000000"/>
              </a:solidFill>
              <a:latin typeface="Lato"/>
              <a:ea typeface="Lato"/>
              <a:cs typeface="Lato"/>
              <a:sym typeface="Lato"/>
            </a:endParaRPr>
          </a:p>
        </p:txBody>
      </p:sp>
      <p:pic>
        <p:nvPicPr>
          <p:cNvPr id="500" name="Google Shape;500;p44"/>
          <p:cNvPicPr preferRelativeResize="0"/>
          <p:nvPr/>
        </p:nvPicPr>
        <p:blipFill rotWithShape="1">
          <a:blip r:embed="rId3">
            <a:alphaModFix/>
          </a:blip>
          <a:srcRect b="14200" l="30261" r="1332" t="36232"/>
          <a:stretch/>
        </p:blipFill>
        <p:spPr>
          <a:xfrm>
            <a:off x="145150" y="1015575"/>
            <a:ext cx="4041429" cy="1645175"/>
          </a:xfrm>
          <a:prstGeom prst="rect">
            <a:avLst/>
          </a:prstGeom>
          <a:noFill/>
          <a:ln cap="flat" cmpd="sng" w="12700">
            <a:solidFill>
              <a:srgbClr val="000000"/>
            </a:solidFill>
            <a:prstDash val="solid"/>
            <a:miter lim="8000"/>
            <a:headEnd len="sm" w="sm" type="none"/>
            <a:tailEnd len="sm" w="sm" type="none"/>
          </a:ln>
        </p:spPr>
      </p:pic>
      <p:pic>
        <p:nvPicPr>
          <p:cNvPr id="501" name="Google Shape;501;p44"/>
          <p:cNvPicPr preferRelativeResize="0"/>
          <p:nvPr/>
        </p:nvPicPr>
        <p:blipFill rotWithShape="1">
          <a:blip r:embed="rId4">
            <a:alphaModFix/>
          </a:blip>
          <a:srcRect b="13332" l="30425" r="0" t="37680"/>
          <a:stretch/>
        </p:blipFill>
        <p:spPr>
          <a:xfrm>
            <a:off x="4098950" y="2730800"/>
            <a:ext cx="4236575" cy="16752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5"/>
          <p:cNvSpPr txBox="1"/>
          <p:nvPr>
            <p:ph type="title"/>
          </p:nvPr>
        </p:nvSpPr>
        <p:spPr>
          <a:xfrm>
            <a:off x="773100" y="500400"/>
            <a:ext cx="7505700" cy="569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Future Work</a:t>
            </a:r>
            <a:endParaRPr b="1" u="sng"/>
          </a:p>
        </p:txBody>
      </p:sp>
      <p:sp>
        <p:nvSpPr>
          <p:cNvPr id="507" name="Google Shape;507;p45"/>
          <p:cNvSpPr txBox="1"/>
          <p:nvPr>
            <p:ph idx="1" type="body"/>
          </p:nvPr>
        </p:nvSpPr>
        <p:spPr>
          <a:xfrm>
            <a:off x="586850" y="1323275"/>
            <a:ext cx="7755600" cy="3156000"/>
          </a:xfrm>
          <a:prstGeom prst="rect">
            <a:avLst/>
          </a:prstGeom>
          <a:solidFill>
            <a:srgbClr val="C9DAF8"/>
          </a:solid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t/>
            </a:r>
            <a:endParaRPr sz="1600"/>
          </a:p>
          <a:p>
            <a:pPr indent="-336550" lvl="0" marL="457200" rtl="0" algn="l">
              <a:lnSpc>
                <a:spcPct val="115000"/>
              </a:lnSpc>
              <a:spcBef>
                <a:spcPts val="1200"/>
              </a:spcBef>
              <a:spcAft>
                <a:spcPts val="0"/>
              </a:spcAft>
              <a:buSzPts val="1700"/>
              <a:buChar char="●"/>
            </a:pPr>
            <a:r>
              <a:rPr lang="en" sz="1700"/>
              <a:t>Since, it’s expensive, time consuming and not easy to generate high throughput data, we wish to build a generative model that will generate its own data and feed it to the model.</a:t>
            </a:r>
            <a:endParaRPr sz="1700"/>
          </a:p>
          <a:p>
            <a:pPr indent="0" lvl="0" marL="914400" rtl="0" algn="l">
              <a:lnSpc>
                <a:spcPct val="115000"/>
              </a:lnSpc>
              <a:spcBef>
                <a:spcPts val="1200"/>
              </a:spcBef>
              <a:spcAft>
                <a:spcPts val="1200"/>
              </a:spcAft>
              <a:buSzPts val="1300"/>
              <a:buNone/>
            </a:pPr>
            <a:r>
              <a:t/>
            </a:r>
            <a:endParaRPr sz="17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6"/>
          <p:cNvSpPr txBox="1"/>
          <p:nvPr>
            <p:ph type="title"/>
          </p:nvPr>
        </p:nvSpPr>
        <p:spPr>
          <a:xfrm>
            <a:off x="819150" y="28177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b="1" lang="en" u="sng"/>
              <a:t>Conclusion</a:t>
            </a:r>
            <a:endParaRPr b="1" u="sng"/>
          </a:p>
        </p:txBody>
      </p:sp>
      <p:sp>
        <p:nvSpPr>
          <p:cNvPr id="513" name="Google Shape;513;p46"/>
          <p:cNvSpPr txBox="1"/>
          <p:nvPr>
            <p:ph idx="1" type="body"/>
          </p:nvPr>
        </p:nvSpPr>
        <p:spPr>
          <a:xfrm>
            <a:off x="819150" y="1357800"/>
            <a:ext cx="7505700" cy="1657200"/>
          </a:xfrm>
          <a:prstGeom prst="rect">
            <a:avLst/>
          </a:prstGeom>
          <a:solidFill>
            <a:srgbClr val="FCE5CD"/>
          </a:solid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lang="en" sz="1600"/>
              <a:t>Deep learning models have outperformed traditional statistical models in extracting features from the genome sequences</a:t>
            </a:r>
            <a:endParaRPr sz="1600"/>
          </a:p>
          <a:p>
            <a:pPr indent="-330200" lvl="0" marL="457200" rtl="0" algn="l">
              <a:lnSpc>
                <a:spcPct val="115000"/>
              </a:lnSpc>
              <a:spcBef>
                <a:spcPts val="0"/>
              </a:spcBef>
              <a:spcAft>
                <a:spcPts val="0"/>
              </a:spcAft>
              <a:buSzPts val="1600"/>
              <a:buChar char="●"/>
            </a:pPr>
            <a:r>
              <a:rPr lang="en" sz="1600"/>
              <a:t>Computationally faster to execute </a:t>
            </a:r>
            <a:endParaRPr sz="1600"/>
          </a:p>
          <a:p>
            <a:pPr indent="-330200" lvl="0" marL="457200" rtl="0" algn="l">
              <a:lnSpc>
                <a:spcPct val="115000"/>
              </a:lnSpc>
              <a:spcBef>
                <a:spcPts val="0"/>
              </a:spcBef>
              <a:spcAft>
                <a:spcPts val="0"/>
              </a:spcAft>
              <a:buSzPts val="1600"/>
              <a:buChar char="●"/>
            </a:pPr>
            <a:r>
              <a:rPr lang="en" sz="1600"/>
              <a:t>This generic pipeline can be open-sourced and useful for multiple uses under the domain of precision medicine</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Accomplishments :</a:t>
            </a:r>
            <a:endParaRPr/>
          </a:p>
        </p:txBody>
      </p:sp>
      <p:sp>
        <p:nvSpPr>
          <p:cNvPr id="519" name="Google Shape;519;p47"/>
          <p:cNvSpPr txBox="1"/>
          <p:nvPr>
            <p:ph idx="1" type="body"/>
          </p:nvPr>
        </p:nvSpPr>
        <p:spPr>
          <a:xfrm>
            <a:off x="729450" y="2078875"/>
            <a:ext cx="7997700" cy="1359900"/>
          </a:xfrm>
          <a:prstGeom prst="rect">
            <a:avLst/>
          </a:prstGeom>
          <a:solidFill>
            <a:srgbClr val="D0E0E3"/>
          </a:solid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lang="en" sz="1600"/>
              <a:t>Participated in SWE Local Chapter ( Jan 2022 ).</a:t>
            </a:r>
            <a:endParaRPr sz="1600"/>
          </a:p>
          <a:p>
            <a:pPr indent="-330200" lvl="0" marL="457200" rtl="0" algn="l">
              <a:lnSpc>
                <a:spcPct val="115000"/>
              </a:lnSpc>
              <a:spcBef>
                <a:spcPts val="0"/>
              </a:spcBef>
              <a:spcAft>
                <a:spcPts val="0"/>
              </a:spcAft>
              <a:buSzPts val="1600"/>
              <a:buChar char="●"/>
            </a:pPr>
            <a:r>
              <a:rPr lang="en" sz="1600"/>
              <a:t>Participated in Tech Srujan ( April 2022 ).</a:t>
            </a:r>
            <a:endParaRPr sz="1600"/>
          </a:p>
          <a:p>
            <a:pPr indent="-330200" lvl="0" marL="457200" rtl="0" algn="l">
              <a:lnSpc>
                <a:spcPct val="115000"/>
              </a:lnSpc>
              <a:spcBef>
                <a:spcPts val="0"/>
              </a:spcBef>
              <a:spcAft>
                <a:spcPts val="0"/>
              </a:spcAft>
              <a:buSzPts val="1600"/>
              <a:buChar char="●"/>
            </a:pPr>
            <a:r>
              <a:rPr lang="en" sz="1600"/>
              <a:t>Participating in Kedar Tumne for Computer Department ( Present day ).</a:t>
            </a:r>
            <a:endParaRPr sz="1600"/>
          </a:p>
          <a:p>
            <a:pPr indent="-330200" lvl="0" marL="457200" rtl="0" algn="l">
              <a:lnSpc>
                <a:spcPct val="115000"/>
              </a:lnSpc>
              <a:spcBef>
                <a:spcPts val="0"/>
              </a:spcBef>
              <a:spcAft>
                <a:spcPts val="0"/>
              </a:spcAft>
              <a:buSzPts val="1600"/>
              <a:buChar char="●"/>
            </a:pPr>
            <a:r>
              <a:rPr lang="en" sz="1600"/>
              <a:t>Will be presenting our work and findings at Dr. Narlikar’s Lab meeting in a month</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8"/>
          <p:cNvSpPr txBox="1"/>
          <p:nvPr>
            <p:ph type="title"/>
          </p:nvPr>
        </p:nvSpPr>
        <p:spPr>
          <a:xfrm>
            <a:off x="819150" y="419850"/>
            <a:ext cx="7505700" cy="48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References</a:t>
            </a:r>
            <a:endParaRPr b="1" u="sng"/>
          </a:p>
        </p:txBody>
      </p:sp>
      <p:sp>
        <p:nvSpPr>
          <p:cNvPr id="525" name="Google Shape;525;p48"/>
          <p:cNvSpPr txBox="1"/>
          <p:nvPr>
            <p:ph idx="1" type="body"/>
          </p:nvPr>
        </p:nvSpPr>
        <p:spPr>
          <a:xfrm>
            <a:off x="575325" y="1035600"/>
            <a:ext cx="7974300" cy="3590100"/>
          </a:xfrm>
          <a:prstGeom prst="rect">
            <a:avLst/>
          </a:prstGeom>
          <a:noFill/>
          <a:ln>
            <a:noFill/>
          </a:ln>
        </p:spPr>
        <p:txBody>
          <a:bodyPr anchorCtr="0" anchor="t" bIns="91425" lIns="91425" spcFirstLastPara="1" rIns="91425" wrap="square" tIns="91425">
            <a:noAutofit/>
          </a:bodyPr>
          <a:lstStyle/>
          <a:p>
            <a:pPr indent="-323215" lvl="0" marL="457200" rtl="0" algn="l">
              <a:lnSpc>
                <a:spcPct val="105000"/>
              </a:lnSpc>
              <a:spcBef>
                <a:spcPts val="0"/>
              </a:spcBef>
              <a:spcAft>
                <a:spcPts val="0"/>
              </a:spcAft>
              <a:buSzPts val="1490"/>
              <a:buChar char="●"/>
            </a:pPr>
            <a:r>
              <a:rPr lang="en" sz="1490" u="sng">
                <a:solidFill>
                  <a:schemeClr val="hlink"/>
                </a:solidFill>
                <a:hlinkClick r:id="rId3"/>
              </a:rPr>
              <a:t>https://genome.cshlp.org/content/early/2022/02/01/gr.275992.121.full.pdf</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4"/>
              </a:rPr>
              <a:t>https://genome.cshlp.org/content/32/3/437.full</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5"/>
              </a:rPr>
              <a:t>https://link.springer.com/article/10.1007/s12539-021-00453-4</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6"/>
              </a:rPr>
              <a:t>https://en.wikipedia.org/wiki/Topologically_associating_domain</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7"/>
              </a:rPr>
              <a:t>https://www.ncbi.nlm.nih.gov/pmc/articles/PMC8142020/</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8"/>
              </a:rPr>
              <a:t>https://pubmed.ncbi.nlm.nih.gov/29654311/</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9"/>
              </a:rPr>
              <a:t>https://www.biorxiv.org/content/10.1101/2020.09.03.282186v3</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10"/>
              </a:rPr>
              <a:t>https://www.ncbi.nlm.nih.gov/pmc/articles/PMC4838359/</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11"/>
              </a:rPr>
              <a:t>https://www.nature.com/articles/nature11082</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12"/>
              </a:rPr>
              <a:t>https://arxiv.org/abs/1605.01133v2</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13"/>
              </a:rPr>
              <a:t>https://github.com/QData/DeepMotif</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14"/>
              </a:rPr>
              <a:t>https://paperswithcode.com/paper/deep-motif-visualizing-genomic-sequence</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15"/>
              </a:rPr>
              <a:t>https://academic.oup.com/nar/article-lookup/doi/10.1093/nar/gkaa530#supplementary-data</a:t>
            </a:r>
            <a:endParaRPr sz="1490"/>
          </a:p>
          <a:p>
            <a:pPr indent="-323215" lvl="0" marL="457200" rtl="0" algn="l">
              <a:lnSpc>
                <a:spcPct val="105000"/>
              </a:lnSpc>
              <a:spcBef>
                <a:spcPts val="0"/>
              </a:spcBef>
              <a:spcAft>
                <a:spcPts val="0"/>
              </a:spcAft>
              <a:buSzPts val="1490"/>
              <a:buChar char="●"/>
            </a:pPr>
            <a:r>
              <a:rPr lang="en" sz="1490" u="sng">
                <a:solidFill>
                  <a:schemeClr val="hlink"/>
                </a:solidFill>
                <a:hlinkClick r:id="rId16"/>
              </a:rPr>
              <a:t>https://www.nature.com/articles/s41467-017-02526-9</a:t>
            </a:r>
            <a:endParaRPr sz="1490"/>
          </a:p>
          <a:p>
            <a:pPr indent="0" lvl="0" marL="0" rtl="0" algn="l">
              <a:lnSpc>
                <a:spcPct val="105000"/>
              </a:lnSpc>
              <a:spcBef>
                <a:spcPts val="1200"/>
              </a:spcBef>
              <a:spcAft>
                <a:spcPts val="0"/>
              </a:spcAft>
              <a:buSzPts val="935"/>
              <a:buNone/>
            </a:pPr>
            <a:r>
              <a:t/>
            </a:r>
            <a:endParaRPr sz="1490"/>
          </a:p>
          <a:p>
            <a:pPr indent="0" lvl="0" marL="0" rtl="0" algn="l">
              <a:lnSpc>
                <a:spcPct val="105000"/>
              </a:lnSpc>
              <a:spcBef>
                <a:spcPts val="1200"/>
              </a:spcBef>
              <a:spcAft>
                <a:spcPts val="1200"/>
              </a:spcAft>
              <a:buSzPts val="935"/>
              <a:buNone/>
            </a:pPr>
            <a:r>
              <a:t/>
            </a:r>
            <a:endParaRPr sz="149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9"/>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References</a:t>
            </a:r>
            <a:endParaRPr b="1" u="sng"/>
          </a:p>
        </p:txBody>
      </p:sp>
      <p:sp>
        <p:nvSpPr>
          <p:cNvPr id="531" name="Google Shape;531;p49"/>
          <p:cNvSpPr txBox="1"/>
          <p:nvPr/>
        </p:nvSpPr>
        <p:spPr>
          <a:xfrm>
            <a:off x="648800" y="1087000"/>
            <a:ext cx="7572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532" name="Google Shape;532;p49"/>
          <p:cNvSpPr txBox="1"/>
          <p:nvPr/>
        </p:nvSpPr>
        <p:spPr>
          <a:xfrm>
            <a:off x="621150" y="1207975"/>
            <a:ext cx="7901700" cy="2134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Methods for mapping 3D chromosome architecture: theory </a:t>
            </a:r>
            <a:r>
              <a:rPr b="0" i="0" lang="en" sz="1400" u="sng" cap="none" strike="noStrike">
                <a:solidFill>
                  <a:srgbClr val="1155CC"/>
                </a:solidFill>
                <a:latin typeface="Calibri"/>
                <a:ea typeface="Calibri"/>
                <a:cs typeface="Calibri"/>
                <a:sym typeface="Calibri"/>
                <a:hlinkClick r:id="rId3">
                  <a:extLst>
                    <a:ext uri="{A12FA001-AC4F-418D-AE19-62706E023703}">
                      <ahyp:hlinkClr val="tx"/>
                    </a:ext>
                  </a:extLst>
                </a:hlinkClick>
              </a:rPr>
              <a:t>https://www.nature.com/articles/s41576-019-0195-2</a:t>
            </a:r>
            <a:endParaRPr b="0" i="0" sz="1400" u="none" cap="none" strike="noStrike">
              <a:solidFill>
                <a:srgbClr val="000000"/>
              </a:solidFill>
              <a:latin typeface="Calibri"/>
              <a:ea typeface="Calibri"/>
              <a:cs typeface="Calibri"/>
              <a:sym typeface="Calibri"/>
            </a:endParaRPr>
          </a:p>
          <a:p>
            <a:pPr indent="-317500" lvl="0" marL="457200" marR="0" rtl="0" algn="l">
              <a:lnSpc>
                <a:spcPct val="115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3C and 3C-based techniques: the powerful tools for spatial genome organization deciphering: method </a:t>
            </a:r>
            <a:r>
              <a:rPr b="0" i="0" lang="en" sz="1400" u="sng" cap="none" strike="noStrike">
                <a:solidFill>
                  <a:srgbClr val="1155CC"/>
                </a:solidFill>
                <a:latin typeface="Calibri"/>
                <a:ea typeface="Calibri"/>
                <a:cs typeface="Calibri"/>
                <a:sym typeface="Calibri"/>
                <a:hlinkClick r:id="rId4">
                  <a:extLst>
                    <a:ext uri="{A12FA001-AC4F-418D-AE19-62706E023703}">
                      <ahyp:hlinkClr val="tx"/>
                    </a:ext>
                  </a:extLst>
                </a:hlinkClick>
              </a:rPr>
              <a:t>https://molecularcytogenetics.biomedcentral.com/articles/10.1186/s13039-018-0368-2</a:t>
            </a:r>
            <a:endParaRPr b="0" i="0" sz="1400" u="none" cap="none" strike="noStrike">
              <a:solidFill>
                <a:srgbClr val="000000"/>
              </a:solidFill>
              <a:latin typeface="Calibri"/>
              <a:ea typeface="Calibri"/>
              <a:cs typeface="Calibri"/>
              <a:sym typeface="Calibri"/>
            </a:endParaRPr>
          </a:p>
          <a:p>
            <a:pPr indent="-317500" lvl="0" marL="457200" marR="0" rtl="0" algn="l">
              <a:lnSpc>
                <a:spcPct val="115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A decade of 3C technologies: insights into nuclear organization: theory </a:t>
            </a:r>
            <a:r>
              <a:rPr b="0" i="0" lang="en" sz="1400" u="sng" cap="none" strike="noStrike">
                <a:solidFill>
                  <a:srgbClr val="1155CC"/>
                </a:solidFill>
                <a:latin typeface="Calibri"/>
                <a:ea typeface="Calibri"/>
                <a:cs typeface="Calibri"/>
                <a:sym typeface="Calibri"/>
                <a:hlinkClick r:id="rId5">
                  <a:extLst>
                    <a:ext uri="{A12FA001-AC4F-418D-AE19-62706E023703}">
                      <ahyp:hlinkClr val="tx"/>
                    </a:ext>
                  </a:extLst>
                </a:hlinkClick>
              </a:rPr>
              <a:t>http://genesdev.cshlp.org/content/26/1/11.full</a:t>
            </a:r>
            <a:endParaRPr b="0" i="0" sz="1400" u="none" cap="none" strike="noStrike">
              <a:solidFill>
                <a:srgbClr val="000000"/>
              </a:solidFill>
              <a:latin typeface="Calibri"/>
              <a:ea typeface="Calibri"/>
              <a:cs typeface="Calibri"/>
              <a:sym typeface="Calibri"/>
            </a:endParaRPr>
          </a:p>
          <a:p>
            <a:pPr indent="-317500" lvl="0" marL="457200" marR="0" rtl="0" algn="l">
              <a:lnSpc>
                <a:spcPct val="115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Comparative Hi-C Reveals that CTCF Underlies Evolution of Chromosomal Domain Architecture: method </a:t>
            </a:r>
            <a:r>
              <a:rPr b="0" i="0" lang="en" sz="1400" u="sng" cap="none" strike="noStrike">
                <a:solidFill>
                  <a:srgbClr val="1155CC"/>
                </a:solidFill>
                <a:latin typeface="Calibri"/>
                <a:ea typeface="Calibri"/>
                <a:cs typeface="Calibri"/>
                <a:sym typeface="Calibri"/>
                <a:hlinkClick r:id="rId6">
                  <a:extLst>
                    <a:ext uri="{A12FA001-AC4F-418D-AE19-62706E023703}">
                      <ahyp:hlinkClr val="tx"/>
                    </a:ext>
                  </a:extLst>
                </a:hlinkClick>
              </a:rPr>
              <a:t>https://www.sciencedirect.com/science/article/pii/S2211124715001126#app1</a:t>
            </a:r>
            <a:endParaRPr b="0" i="0" sz="1400" u="none" cap="none" strike="noStrike">
              <a:solidFill>
                <a:srgbClr val="000000"/>
              </a:solidFill>
              <a:latin typeface="Calibri"/>
              <a:ea typeface="Calibri"/>
              <a:cs typeface="Calibri"/>
              <a:sym typeface="Calibri"/>
            </a:endParaRPr>
          </a:p>
        </p:txBody>
      </p:sp>
      <p:pic>
        <p:nvPicPr>
          <p:cNvPr id="533" name="Google Shape;533;p49"/>
          <p:cNvPicPr preferRelativeResize="0"/>
          <p:nvPr/>
        </p:nvPicPr>
        <p:blipFill rotWithShape="1">
          <a:blip r:embed="rId7">
            <a:alphaModFix/>
          </a:blip>
          <a:srcRect b="0" l="0" r="0" t="0"/>
          <a:stretch/>
        </p:blipFill>
        <p:spPr>
          <a:xfrm>
            <a:off x="8175656" y="255986"/>
            <a:ext cx="701645" cy="756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ctrTitle"/>
          </p:nvPr>
        </p:nvSpPr>
        <p:spPr>
          <a:xfrm>
            <a:off x="174675" y="597000"/>
            <a:ext cx="87828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880"/>
              <a:t>Introduction</a:t>
            </a:r>
            <a:endParaRPr sz="2880"/>
          </a:p>
        </p:txBody>
      </p:sp>
      <p:sp>
        <p:nvSpPr>
          <p:cNvPr id="118" name="Google Shape;118;p5"/>
          <p:cNvSpPr txBox="1"/>
          <p:nvPr>
            <p:ph idx="1" type="subTitle"/>
          </p:nvPr>
        </p:nvSpPr>
        <p:spPr>
          <a:xfrm>
            <a:off x="289850" y="1159225"/>
            <a:ext cx="8579100" cy="3585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t/>
            </a:r>
            <a:endParaRPr b="1" sz="1800"/>
          </a:p>
          <a:p>
            <a:pPr indent="0" lvl="0" marL="0" rtl="0" algn="l">
              <a:lnSpc>
                <a:spcPct val="100000"/>
              </a:lnSpc>
              <a:spcBef>
                <a:spcPts val="0"/>
              </a:spcBef>
              <a:spcAft>
                <a:spcPts val="0"/>
              </a:spcAft>
              <a:buSzPts val="1600"/>
              <a:buNone/>
            </a:pPr>
            <a:r>
              <a:rPr lang="en"/>
              <a:t>Now:  Biomarker testing for cancer treatment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sp>
        <p:nvSpPr>
          <p:cNvPr id="119" name="Google Shape;119;p5"/>
          <p:cNvSpPr txBox="1"/>
          <p:nvPr>
            <p:ph type="ctrTitle"/>
          </p:nvPr>
        </p:nvSpPr>
        <p:spPr>
          <a:xfrm>
            <a:off x="174675" y="597000"/>
            <a:ext cx="87828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880"/>
              <a:t>Introduction</a:t>
            </a:r>
            <a:endParaRPr sz="2880"/>
          </a:p>
          <a:p>
            <a:pPr indent="0" lvl="0" marL="0" rtl="0" algn="ctr">
              <a:lnSpc>
                <a:spcPct val="100000"/>
              </a:lnSpc>
              <a:spcBef>
                <a:spcPts val="0"/>
              </a:spcBef>
              <a:spcAft>
                <a:spcPts val="0"/>
              </a:spcAft>
              <a:buSzPts val="990"/>
              <a:buNone/>
            </a:pPr>
            <a:r>
              <a:rPr b="0" lang="en" sz="1779"/>
              <a:t>Precision Medicine</a:t>
            </a:r>
            <a:endParaRPr b="0" sz="1779"/>
          </a:p>
        </p:txBody>
      </p:sp>
      <p:pic>
        <p:nvPicPr>
          <p:cNvPr id="120" name="Google Shape;120;p5"/>
          <p:cNvPicPr preferRelativeResize="0"/>
          <p:nvPr/>
        </p:nvPicPr>
        <p:blipFill rotWithShape="1">
          <a:blip r:embed="rId3">
            <a:alphaModFix/>
          </a:blip>
          <a:srcRect b="0" l="0" r="0" t="14507"/>
          <a:stretch/>
        </p:blipFill>
        <p:spPr>
          <a:xfrm>
            <a:off x="58925" y="2128700"/>
            <a:ext cx="9143998" cy="21344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0"/>
          <p:cNvSpPr txBox="1"/>
          <p:nvPr>
            <p:ph type="title"/>
          </p:nvPr>
        </p:nvSpPr>
        <p:spPr>
          <a:xfrm>
            <a:off x="1957200" y="2094450"/>
            <a:ext cx="5229600" cy="954600"/>
          </a:xfrm>
          <a:prstGeom prst="rect">
            <a:avLst/>
          </a:prstGeom>
          <a:solidFill>
            <a:srgbClr val="1C4587"/>
          </a:solid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6"/>
          <p:cNvPicPr preferRelativeResize="0"/>
          <p:nvPr/>
        </p:nvPicPr>
        <p:blipFill rotWithShape="1">
          <a:blip r:embed="rId3">
            <a:alphaModFix/>
          </a:blip>
          <a:srcRect b="0" l="0" r="0" t="0"/>
          <a:stretch/>
        </p:blipFill>
        <p:spPr>
          <a:xfrm>
            <a:off x="3567075" y="1517875"/>
            <a:ext cx="5496374" cy="3227524"/>
          </a:xfrm>
          <a:prstGeom prst="rect">
            <a:avLst/>
          </a:prstGeom>
          <a:noFill/>
          <a:ln>
            <a:noFill/>
          </a:ln>
        </p:spPr>
      </p:pic>
      <p:sp>
        <p:nvSpPr>
          <p:cNvPr id="126" name="Google Shape;126;p6"/>
          <p:cNvSpPr txBox="1"/>
          <p:nvPr/>
        </p:nvSpPr>
        <p:spPr>
          <a:xfrm>
            <a:off x="180600" y="832788"/>
            <a:ext cx="3369600" cy="431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600"/>
              <a:buFont typeface="Arial"/>
              <a:buNone/>
            </a:pPr>
            <a:r>
              <a:t/>
            </a:r>
            <a:endParaRPr b="1" i="0" sz="1600" u="none" cap="none" strike="noStrike">
              <a:solidFill>
                <a:schemeClr val="accent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400"/>
              <a:buFont typeface="Arial"/>
              <a:buNone/>
            </a:pPr>
            <a:r>
              <a:rPr b="1" i="0" lang="en" sz="1400" u="none" cap="none" strike="noStrike">
                <a:solidFill>
                  <a:schemeClr val="accent1"/>
                </a:solidFill>
                <a:latin typeface="Lato"/>
                <a:ea typeface="Lato"/>
                <a:cs typeface="Lato"/>
                <a:sym typeface="Lato"/>
              </a:rPr>
              <a:t>Workflow:</a:t>
            </a:r>
            <a:endParaRPr b="1" i="0" sz="1400" u="none" cap="none" strike="noStrike">
              <a:solidFill>
                <a:schemeClr val="accent1"/>
              </a:solidFill>
              <a:latin typeface="Lato"/>
              <a:ea typeface="Lato"/>
              <a:cs typeface="Lato"/>
              <a:sym typeface="Lato"/>
            </a:endParaRPr>
          </a:p>
          <a:p>
            <a:pPr indent="-292100" lvl="0" marL="457200" marR="0" rtl="0" algn="l">
              <a:lnSpc>
                <a:spcPct val="115000"/>
              </a:lnSpc>
              <a:spcBef>
                <a:spcPts val="1200"/>
              </a:spcBef>
              <a:spcAft>
                <a:spcPts val="0"/>
              </a:spcAft>
              <a:buClr>
                <a:schemeClr val="accent1"/>
              </a:buClr>
              <a:buSzPts val="1000"/>
              <a:buFont typeface="Arial"/>
              <a:buChar char="●"/>
            </a:pPr>
            <a:r>
              <a:rPr b="0" i="0" lang="en" sz="1300" u="none" cap="none" strike="noStrike">
                <a:solidFill>
                  <a:schemeClr val="accent1"/>
                </a:solidFill>
                <a:latin typeface="Lato"/>
                <a:ea typeface="Lato"/>
                <a:cs typeface="Lato"/>
                <a:sym typeface="Lato"/>
              </a:rPr>
              <a:t>Taking data from a sequencer</a:t>
            </a:r>
            <a:endParaRPr b="0" i="0" sz="1300" u="none" cap="none" strike="noStrike">
              <a:solidFill>
                <a:schemeClr val="accent1"/>
              </a:solidFill>
              <a:latin typeface="Lato"/>
              <a:ea typeface="Lato"/>
              <a:cs typeface="Lato"/>
              <a:sym typeface="Lato"/>
            </a:endParaRPr>
          </a:p>
          <a:p>
            <a:pPr indent="-292100" lvl="0" marL="457200" marR="0" rtl="0" algn="l">
              <a:lnSpc>
                <a:spcPct val="115000"/>
              </a:lnSpc>
              <a:spcBef>
                <a:spcPts val="0"/>
              </a:spcBef>
              <a:spcAft>
                <a:spcPts val="0"/>
              </a:spcAft>
              <a:buClr>
                <a:schemeClr val="accent1"/>
              </a:buClr>
              <a:buSzPts val="1000"/>
              <a:buFont typeface="Arial"/>
              <a:buChar char="●"/>
            </a:pPr>
            <a:r>
              <a:rPr b="0" i="0" lang="en" sz="1300" u="none" cap="none" strike="noStrike">
                <a:solidFill>
                  <a:schemeClr val="accent1"/>
                </a:solidFill>
                <a:latin typeface="Lato"/>
                <a:ea typeface="Lato"/>
                <a:cs typeface="Lato"/>
                <a:sym typeface="Lato"/>
              </a:rPr>
              <a:t>Moving the data through secondary analysis</a:t>
            </a:r>
            <a:endParaRPr b="0" i="0" sz="1300" u="none" cap="none" strike="noStrike">
              <a:solidFill>
                <a:schemeClr val="accent1"/>
              </a:solidFill>
              <a:latin typeface="Lato"/>
              <a:ea typeface="Lato"/>
              <a:cs typeface="Lato"/>
              <a:sym typeface="Lato"/>
            </a:endParaRPr>
          </a:p>
          <a:p>
            <a:pPr indent="-292100" lvl="0" marL="457200" marR="0" rtl="0" algn="l">
              <a:lnSpc>
                <a:spcPct val="115000"/>
              </a:lnSpc>
              <a:spcBef>
                <a:spcPts val="0"/>
              </a:spcBef>
              <a:spcAft>
                <a:spcPts val="0"/>
              </a:spcAft>
              <a:buClr>
                <a:schemeClr val="accent1"/>
              </a:buClr>
              <a:buSzPts val="1000"/>
              <a:buFont typeface="Arial"/>
              <a:buChar char="●"/>
            </a:pPr>
            <a:r>
              <a:rPr b="0" i="0" lang="en" sz="1300" u="none" cap="none" strike="noStrike">
                <a:solidFill>
                  <a:schemeClr val="accent1"/>
                </a:solidFill>
                <a:latin typeface="Lato"/>
                <a:ea typeface="Lato"/>
                <a:cs typeface="Lato"/>
                <a:sym typeface="Lato"/>
              </a:rPr>
              <a:t>Providing results that clinicians can consume</a:t>
            </a:r>
            <a:endParaRPr b="0" i="0" sz="1300" u="none" cap="none" strike="noStrike">
              <a:solidFill>
                <a:schemeClr val="accent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400"/>
              <a:buFont typeface="Arial"/>
              <a:buNone/>
            </a:pPr>
            <a:r>
              <a:rPr b="1" i="0" lang="en" sz="1400" u="none" cap="none" strike="noStrike">
                <a:solidFill>
                  <a:schemeClr val="accent1"/>
                </a:solidFill>
                <a:latin typeface="Lato"/>
                <a:ea typeface="Lato"/>
                <a:cs typeface="Lato"/>
                <a:sym typeface="Lato"/>
              </a:rPr>
              <a:t>Potential Use Cases: </a:t>
            </a:r>
            <a:endParaRPr b="1" i="0" sz="1400" u="none" cap="none" strike="noStrike">
              <a:solidFill>
                <a:schemeClr val="accent1"/>
              </a:solidFill>
              <a:latin typeface="Lato"/>
              <a:ea typeface="Lato"/>
              <a:cs typeface="Lato"/>
              <a:sym typeface="Lato"/>
            </a:endParaRPr>
          </a:p>
          <a:p>
            <a:pPr indent="-311150" lvl="0" marL="457200" marR="0" rtl="0" algn="l">
              <a:lnSpc>
                <a:spcPct val="115000"/>
              </a:lnSpc>
              <a:spcBef>
                <a:spcPts val="120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Risk scoring for patients with genetic diseases</a:t>
            </a:r>
            <a:endParaRPr b="0" i="0" sz="1300" u="none" cap="none" strike="noStrike">
              <a:solidFill>
                <a:schemeClr val="accent1"/>
              </a:solidFill>
              <a:latin typeface="Lato"/>
              <a:ea typeface="Lato"/>
              <a:cs typeface="Lato"/>
              <a:sym typeface="Lato"/>
            </a:endParaRPr>
          </a:p>
          <a:p>
            <a:pPr indent="-311150" lvl="0" marL="457200" marR="0" rtl="0" algn="l">
              <a:lnSpc>
                <a:spcPct val="115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Identifying patients with genetic markers that make them prone to disease</a:t>
            </a:r>
            <a:endParaRPr b="0" i="0" sz="1300" u="none" cap="none" strike="noStrike">
              <a:solidFill>
                <a:schemeClr val="accent1"/>
              </a:solidFill>
              <a:latin typeface="Lato"/>
              <a:ea typeface="Lato"/>
              <a:cs typeface="Lato"/>
              <a:sym typeface="Lato"/>
            </a:endParaRPr>
          </a:p>
          <a:p>
            <a:pPr indent="-311150" lvl="0" marL="457200" marR="0" rtl="0" algn="l">
              <a:lnSpc>
                <a:spcPct val="115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Generating patient cohorts for studies</a:t>
            </a:r>
            <a:endParaRPr b="0" i="0" sz="1300" u="none" cap="none" strike="noStrike">
              <a:solidFill>
                <a:schemeClr val="accent1"/>
              </a:solidFill>
              <a:latin typeface="Lato"/>
              <a:ea typeface="Lato"/>
              <a:cs typeface="Lato"/>
              <a:sym typeface="Lato"/>
            </a:endParaRPr>
          </a:p>
        </p:txBody>
      </p:sp>
      <p:sp>
        <p:nvSpPr>
          <p:cNvPr id="127" name="Google Shape;127;p6"/>
          <p:cNvSpPr txBox="1"/>
          <p:nvPr>
            <p:ph type="ctrTitle"/>
          </p:nvPr>
        </p:nvSpPr>
        <p:spPr>
          <a:xfrm>
            <a:off x="174675" y="597000"/>
            <a:ext cx="87828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880"/>
              <a:t>Introduction</a:t>
            </a:r>
            <a:endParaRPr sz="2880"/>
          </a:p>
          <a:p>
            <a:pPr indent="0" lvl="0" marL="0" rtl="0" algn="ctr">
              <a:lnSpc>
                <a:spcPct val="100000"/>
              </a:lnSpc>
              <a:spcBef>
                <a:spcPts val="0"/>
              </a:spcBef>
              <a:spcAft>
                <a:spcPts val="0"/>
              </a:spcAft>
              <a:buSzPts val="990"/>
              <a:buNone/>
            </a:pPr>
            <a:r>
              <a:rPr b="0" lang="en" sz="1779"/>
              <a:t>Precision Medicine Pipeline</a:t>
            </a:r>
            <a:endParaRPr b="0" sz="1779"/>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idx="1" type="subTitle"/>
          </p:nvPr>
        </p:nvSpPr>
        <p:spPr>
          <a:xfrm>
            <a:off x="663500" y="1464575"/>
            <a:ext cx="7955700" cy="339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b="1" lang="en" sz="2000"/>
              <a:t>Limitations of Precision Medicine:</a:t>
            </a:r>
            <a:endParaRPr b="1" sz="2000"/>
          </a:p>
          <a:p>
            <a:pPr indent="-330200" lvl="0" marL="914400" rtl="0" algn="l">
              <a:lnSpc>
                <a:spcPct val="100000"/>
              </a:lnSpc>
              <a:spcBef>
                <a:spcPts val="0"/>
              </a:spcBef>
              <a:spcAft>
                <a:spcPts val="0"/>
              </a:spcAft>
              <a:buSzPts val="1600"/>
              <a:buChar char="●"/>
            </a:pPr>
            <a:r>
              <a:rPr lang="en"/>
              <a:t>Too complex and not widely known</a:t>
            </a:r>
            <a:endParaRPr/>
          </a:p>
          <a:p>
            <a:pPr indent="-330200" lvl="0" marL="914400" rtl="0" algn="l">
              <a:lnSpc>
                <a:spcPct val="100000"/>
              </a:lnSpc>
              <a:spcBef>
                <a:spcPts val="0"/>
              </a:spcBef>
              <a:spcAft>
                <a:spcPts val="0"/>
              </a:spcAft>
              <a:buSzPts val="1600"/>
              <a:buChar char="●"/>
            </a:pPr>
            <a:r>
              <a:rPr lang="en"/>
              <a:t>Expensive</a:t>
            </a:r>
            <a:endParaRPr/>
          </a:p>
          <a:p>
            <a:pPr indent="-330200" lvl="0" marL="914400" rtl="0" algn="l">
              <a:lnSpc>
                <a:spcPct val="100000"/>
              </a:lnSpc>
              <a:spcBef>
                <a:spcPts val="0"/>
              </a:spcBef>
              <a:spcAft>
                <a:spcPts val="0"/>
              </a:spcAft>
              <a:buSzPts val="1600"/>
              <a:buChar char="●"/>
            </a:pPr>
            <a:r>
              <a:rPr lang="en"/>
              <a:t>Inaccessible to underserved populations </a:t>
            </a:r>
            <a:endParaRPr/>
          </a:p>
          <a:p>
            <a:pPr indent="-330200" lvl="1" marL="1371600" rtl="0" algn="l">
              <a:lnSpc>
                <a:spcPct val="100000"/>
              </a:lnSpc>
              <a:spcBef>
                <a:spcPts val="0"/>
              </a:spcBef>
              <a:spcAft>
                <a:spcPts val="0"/>
              </a:spcAft>
              <a:buSzPts val="1600"/>
              <a:buChar char="○"/>
            </a:pPr>
            <a:r>
              <a:rPr lang="en"/>
              <a:t>Example - Most data comes from caucasian DNA</a:t>
            </a:r>
            <a:endParaRPr/>
          </a:p>
          <a:p>
            <a:pPr indent="-330200" lvl="0" marL="914400" rtl="0" algn="l">
              <a:lnSpc>
                <a:spcPct val="100000"/>
              </a:lnSpc>
              <a:spcBef>
                <a:spcPts val="0"/>
              </a:spcBef>
              <a:spcAft>
                <a:spcPts val="0"/>
              </a:spcAft>
              <a:buSzPts val="1600"/>
              <a:buChar char="●"/>
            </a:pPr>
            <a:r>
              <a:rPr lang="en"/>
              <a:t>Hard to find a place for it in primary care</a:t>
            </a:r>
            <a:endParaRPr/>
          </a:p>
          <a:p>
            <a:pPr indent="-330200" lvl="0" marL="914400" rtl="0" algn="l">
              <a:lnSpc>
                <a:spcPct val="100000"/>
              </a:lnSpc>
              <a:spcBef>
                <a:spcPts val="0"/>
              </a:spcBef>
              <a:spcAft>
                <a:spcPts val="0"/>
              </a:spcAft>
              <a:buSzPts val="1600"/>
              <a:buChar char="●"/>
            </a:pPr>
            <a:r>
              <a:rPr lang="en"/>
              <a:t>Focused on </a:t>
            </a:r>
            <a:endParaRPr/>
          </a:p>
          <a:p>
            <a:pPr indent="-330200" lvl="1" marL="1371600" rtl="0" algn="l">
              <a:lnSpc>
                <a:spcPct val="100000"/>
              </a:lnSpc>
              <a:spcBef>
                <a:spcPts val="0"/>
              </a:spcBef>
              <a:spcAft>
                <a:spcPts val="0"/>
              </a:spcAft>
              <a:buSzPts val="1600"/>
              <a:buChar char="○"/>
            </a:pPr>
            <a:r>
              <a:rPr lang="en"/>
              <a:t>Bioinformatics</a:t>
            </a:r>
            <a:endParaRPr/>
          </a:p>
          <a:p>
            <a:pPr indent="-330200" lvl="1" marL="1371600" rtl="0" algn="l">
              <a:lnSpc>
                <a:spcPct val="100000"/>
              </a:lnSpc>
              <a:spcBef>
                <a:spcPts val="0"/>
              </a:spcBef>
              <a:spcAft>
                <a:spcPts val="0"/>
              </a:spcAft>
              <a:buSzPts val="1600"/>
              <a:buChar char="○"/>
            </a:pPr>
            <a:r>
              <a:rPr lang="en"/>
              <a:t>biological experiments</a:t>
            </a:r>
            <a:endParaRPr/>
          </a:p>
          <a:p>
            <a:pPr indent="-330200" lvl="1" marL="1371600" rtl="0" algn="l">
              <a:lnSpc>
                <a:spcPct val="100000"/>
              </a:lnSpc>
              <a:spcBef>
                <a:spcPts val="0"/>
              </a:spcBef>
              <a:spcAft>
                <a:spcPts val="0"/>
              </a:spcAft>
              <a:buSzPts val="1600"/>
              <a:buChar char="○"/>
            </a:pPr>
            <a:r>
              <a:rPr lang="en"/>
              <a:t>next generation sequencing methods</a:t>
            </a:r>
            <a:endParaRPr/>
          </a:p>
          <a:p>
            <a:pPr indent="0" lvl="0" marL="0" rtl="0" algn="l">
              <a:lnSpc>
                <a:spcPct val="100000"/>
              </a:lnSpc>
              <a:spcBef>
                <a:spcPts val="0"/>
              </a:spcBef>
              <a:spcAft>
                <a:spcPts val="0"/>
              </a:spcAft>
              <a:buSzPts val="1600"/>
              <a:buNone/>
            </a:pPr>
            <a:r>
              <a:t/>
            </a:r>
            <a:endParaRPr/>
          </a:p>
        </p:txBody>
      </p:sp>
      <p:sp>
        <p:nvSpPr>
          <p:cNvPr id="133" name="Google Shape;133;p7"/>
          <p:cNvSpPr txBox="1"/>
          <p:nvPr>
            <p:ph type="ctrTitle"/>
          </p:nvPr>
        </p:nvSpPr>
        <p:spPr>
          <a:xfrm>
            <a:off x="174675" y="597000"/>
            <a:ext cx="87828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880"/>
              <a:t>Introduction</a:t>
            </a:r>
            <a:endParaRPr sz="2880"/>
          </a:p>
          <a:p>
            <a:pPr indent="0" lvl="0" marL="0" rtl="0" algn="ctr">
              <a:lnSpc>
                <a:spcPct val="100000"/>
              </a:lnSpc>
              <a:spcBef>
                <a:spcPts val="0"/>
              </a:spcBef>
              <a:spcAft>
                <a:spcPts val="0"/>
              </a:spcAft>
              <a:buSzPts val="990"/>
              <a:buNone/>
            </a:pPr>
            <a:r>
              <a:rPr b="0" lang="en" sz="1779"/>
              <a:t>Limitations of Precision Medicine Pipeline</a:t>
            </a:r>
            <a:endParaRPr b="0" sz="1779"/>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ph type="ctrTitle"/>
          </p:nvPr>
        </p:nvSpPr>
        <p:spPr>
          <a:xfrm>
            <a:off x="727950" y="233900"/>
            <a:ext cx="76881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780"/>
              <a:t>Literature Review</a:t>
            </a:r>
            <a:endParaRPr sz="2780"/>
          </a:p>
        </p:txBody>
      </p:sp>
      <p:pic>
        <p:nvPicPr>
          <p:cNvPr id="139" name="Google Shape;139;p8"/>
          <p:cNvPicPr preferRelativeResize="0"/>
          <p:nvPr/>
        </p:nvPicPr>
        <p:blipFill rotWithShape="1">
          <a:blip r:embed="rId3">
            <a:alphaModFix/>
          </a:blip>
          <a:srcRect b="0" l="0" r="0" t="0"/>
          <a:stretch/>
        </p:blipFill>
        <p:spPr>
          <a:xfrm>
            <a:off x="152400" y="1051700"/>
            <a:ext cx="8839200" cy="3938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ctrTitle"/>
          </p:nvPr>
        </p:nvSpPr>
        <p:spPr>
          <a:xfrm>
            <a:off x="727950" y="-61250"/>
            <a:ext cx="7688100" cy="66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780"/>
              <a:t>Literature Review</a:t>
            </a:r>
            <a:endParaRPr sz="2780"/>
          </a:p>
        </p:txBody>
      </p:sp>
      <p:pic>
        <p:nvPicPr>
          <p:cNvPr id="145" name="Google Shape;145;p9"/>
          <p:cNvPicPr preferRelativeResize="0"/>
          <p:nvPr/>
        </p:nvPicPr>
        <p:blipFill rotWithShape="1">
          <a:blip r:embed="rId3">
            <a:alphaModFix/>
          </a:blip>
          <a:srcRect b="0" l="0" r="0" t="0"/>
          <a:stretch/>
        </p:blipFill>
        <p:spPr>
          <a:xfrm>
            <a:off x="188450" y="521700"/>
            <a:ext cx="8767099" cy="4492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